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</p:sldMasterIdLst>
  <p:notesMasterIdLst>
    <p:notesMasterId r:id="rId12"/>
  </p:notes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notesMaster" Target="notesMasters/notesMaster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slide" Target="slides/slide14.xml"/><Relationship Id="rId2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1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Для перемещения страницы щёлкните мышью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 algn="r">
              <a:buNone/>
            </a:pPr>
            <a:fld id="{50626D08-A409-4971-B985-F674A47FD9B5}" type="slidenum"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CE2A3AF-E474-4D98-AD5D-9D96877DE26D}" type="slidenum">
              <a:rPr b="0" lang="ru-RU" sz="1200" spc="-1" strike="noStrike">
                <a:solidFill>
                  <a:schemeClr val="dk1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ldImg"/>
          </p:nvPr>
        </p:nvSpPr>
        <p:spPr>
          <a:xfrm>
            <a:off x="217440" y="812880"/>
            <a:ext cx="7124400" cy="4008240"/>
          </a:xfrm>
          <a:prstGeom prst="rect">
            <a:avLst/>
          </a:prstGeom>
          <a:ln w="0">
            <a:noFill/>
          </a:ln>
        </p:spPr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sldNum" idx="35"/>
          </p:nvPr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7A8CC7A-8D7F-4F20-9F88-2B707FDCA0AE}" type="slidenum">
              <a:rPr b="0" lang="ru-RU" sz="1400" spc="-1" strike="noStrike">
                <a:solidFill>
                  <a:srgbClr val="000000"/>
                </a:solidFill>
                <a:latin typeface="Times New Roman"/>
                <a:ea typeface="+mn-ea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416700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B280D3-0B08-4D70-95CB-797A98433C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Изображение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CC5CD941-394F-44C5-9118-26CAE5B44A7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59A80FB-BDA8-4478-95EF-1D4543EBFC8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C7AEBBC-1049-462B-84C3-0CCC5CD0AE4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52153ED-EA06-401D-BD51-F5BA228791E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20332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973240" y="1825560"/>
            <a:ext cx="20332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02B92302-6C87-437F-963C-4BDA2D10084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045A8762-D65F-4030-B70C-B42B0A38816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416700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DE168EE9-3C3E-4EE8-976B-90CA69313D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E767AC1E-88F2-41D9-B04F-0A917C65BD4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8C1D1C35-03E6-452A-B60A-7ECDFA6159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Прямоугольник 6"/>
          <p:cNvSpPr/>
          <p:nvPr/>
        </p:nvSpPr>
        <p:spPr>
          <a:xfrm>
            <a:off x="0" y="0"/>
            <a:ext cx="12191400" cy="486576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" name="Прямоугольник 7"/>
          <p:cNvSpPr/>
          <p:nvPr/>
        </p:nvSpPr>
        <p:spPr>
          <a:xfrm>
            <a:off x="0" y="0"/>
            <a:ext cx="12191400" cy="486576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Segoe U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E2DA3AE-D14F-464A-BCB5-658AAB1A7E7B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1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Для правки структуры щёлкните мышью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Второй уровень структуры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Пятый уровень структуры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Шестой уровень структуры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Седьмой уровень структуры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ftr" idx="28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ldNum" idx="29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BF7F93B-7923-4DB1-8343-84B274141C74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6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0" name="Прямоугольник 7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ftr" idx="4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ldNum" idx="5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7FB62D3-21EB-47E0-8CB4-42C6CDF6CE99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6"/>
          <p:cNvSpPr/>
          <p:nvPr/>
        </p:nvSpPr>
        <p:spPr>
          <a:xfrm>
            <a:off x="10095480" y="0"/>
            <a:ext cx="2095920" cy="685728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5" name="Прямоугольник 7"/>
          <p:cNvSpPr/>
          <p:nvPr/>
        </p:nvSpPr>
        <p:spPr>
          <a:xfrm>
            <a:off x="10095480" y="0"/>
            <a:ext cx="2095920" cy="685728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ftr" idx="7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ldNum" idx="8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959C5CA-AA64-425E-8783-7F944E0E3797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 6"/>
          <p:cNvSpPr/>
          <p:nvPr/>
        </p:nvSpPr>
        <p:spPr>
          <a:xfrm>
            <a:off x="5657040" y="1709640"/>
            <a:ext cx="6534360" cy="357444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0" name="Прямоугольник 7"/>
          <p:cNvSpPr/>
          <p:nvPr/>
        </p:nvSpPr>
        <p:spPr>
          <a:xfrm>
            <a:off x="5657040" y="1709640"/>
            <a:ext cx="6534360" cy="357444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ftr" idx="10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ldNum" idx="11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A21ECB7-270F-45C5-A0C0-E47A67AA236B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7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5" name="Прямоугольник 8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Segoe U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0332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1111" lnSpcReduction="10000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973960" y="1825560"/>
            <a:ext cx="20332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1111" lnSpcReduction="10000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3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4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B257AF2-D588-421F-A07D-1802B7887BA2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5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36" name="Прямоугольник 6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Segoe U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ftr" idx="16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sldNum" idx="17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5D87529-7A70-45CF-8820-F61CFD1D2EED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5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43" name="Прямоугольник 6"/>
          <p:cNvSpPr/>
          <p:nvPr/>
        </p:nvSpPr>
        <p:spPr>
          <a:xfrm>
            <a:off x="0" y="0"/>
            <a:ext cx="12191400" cy="1332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chemeClr val="dk1"/>
                </a:solidFill>
                <a:latin typeface="Segoe U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416700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19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20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4F6B94C-19EF-4685-8E49-2A0AD6EF32A6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ftr" idx="22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ldNum" idx="23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5BF1E85-65EB-47CF-B76D-3A5EC63BE93C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ftr" idx="25"/>
          </p:nvPr>
        </p:nvSpPr>
        <p:spPr>
          <a:xfrm>
            <a:off x="464832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ldNum" idx="26"/>
          </p:nvPr>
        </p:nvSpPr>
        <p:spPr>
          <a:xfrm>
            <a:off x="807732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28EBE0F-29AD-4478-8DE8-CCD3E456B3CE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Segoe U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3276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Open Sans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Open San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2061000"/>
            <a:ext cx="10514880" cy="2386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68418"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5400" spc="-1" strike="noStrike">
                <a:solidFill>
                  <a:schemeClr val="lt1"/>
                </a:solidFill>
                <a:latin typeface="Segoe UI Light"/>
              </a:rPr>
              <a:t>Статистика ошибок и дефектов в комплексах программ и их характеристики в конкретных типах проектов ПС</a:t>
            </a:r>
            <a:endParaRPr b="0" lang="ru-RU" sz="54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Унаследованные системы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765000" y="1459800"/>
            <a:ext cx="10042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333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Характер ошибок: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defTabSz="914400">
              <a:lnSpc>
                <a:spcPct val="100000"/>
              </a:lnSpc>
              <a:buClr>
                <a:srgbClr val="000000"/>
              </a:buClr>
              <a:buFont typeface="OpenSymbol" charset="2"/>
              <a:buAutoNum type="arabicPeriod"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Новые дефекты, возникающие при исправлении старых или добавлении функциональности.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defTabSz="914400">
              <a:lnSpc>
                <a:spcPct val="100000"/>
              </a:lnSpc>
              <a:buClr>
                <a:srgbClr val="000000"/>
              </a:buClr>
              <a:buFont typeface="OpenSymbol" charset="2"/>
              <a:buAutoNum type="arabicPeriod"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Проблемы, связанные с устаревшими технологиями и нехваткой экспертизы.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defTabSz="914400">
              <a:lnSpc>
                <a:spcPct val="100000"/>
              </a:lnSpc>
              <a:buClr>
                <a:srgbClr val="000000"/>
              </a:buClr>
              <a:buFont typeface="OpenSymbol" charset="2"/>
              <a:buAutoNum type="arabicPeriod"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Дефекты документации (несоответствие коду).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Работа с такими системами требует особой осторожности: рефакторинг, создание защитного пояса тестов, постепенная модернизация.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11" name="Скругленный прямоугольник 3"/>
          <p:cNvSpPr/>
          <p:nvPr/>
        </p:nvSpPr>
        <p:spPr>
          <a:xfrm>
            <a:off x="-128160" y="6062040"/>
            <a:ext cx="9207720" cy="73116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Крупные банковские системы на COBOL, старые государственные реестры.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Научные / Исследовательские проекты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838080" y="1563480"/>
            <a:ext cx="10024560" cy="431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Характер ошибок: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216000" indent="-216000" defTabSz="9144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Алгоритмические ошибки 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216000" indent="-216000" defTabSz="9144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Ошибки обработки пограничных данных и точности вычислений 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216000" indent="-216000" defTabSz="9144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Проблемы с качеством входных данных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Процессы часто хаотичные, фокус на результативности алгоритма, а не на качестве кода. 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14" name="Скругленный прямоугольник 3"/>
          <p:cNvSpPr/>
          <p:nvPr/>
        </p:nvSpPr>
        <p:spPr>
          <a:xfrm>
            <a:off x="-128160" y="6062040"/>
            <a:ext cx="9207720" cy="73116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 </a:t>
            </a: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Симуляторы, системы анализа данных, алгоритмы машинного обучения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ПО для массового рынка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838080" y="1454040"/>
            <a:ext cx="10225800" cy="472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333" lnSpcReduction="10000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Характер ошибок: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defTabSz="9144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Ошибки пользовательского интерфейса  и совместимости с разными устройствами, ОС, браузерами.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defTabSz="9144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Проблемы с удобством использования.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defTabSz="9144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Утечки памяти и проблемы с быстродействием на слабых устройствах.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Гибкие методологии, бета-тестирование, A/B-тестирование UI, автоматизация UI-тестов. Часто баланс между скоростью выхода на рынок и качеством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17" name="Скругленный прямоугольник 3"/>
          <p:cNvSpPr/>
          <p:nvPr/>
        </p:nvSpPr>
        <p:spPr>
          <a:xfrm>
            <a:off x="-128160" y="6062040"/>
            <a:ext cx="9207720" cy="73116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Офисные пакеты, мессенджеры, игры, мобильные приложения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/>
          </p:nvPr>
        </p:nvSpPr>
        <p:spPr>
          <a:xfrm>
            <a:off x="838080" y="1825560"/>
            <a:ext cx="88815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333" lnSpcReduction="10000"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Отклонение дефектов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: В одном из проектов банковского ПО выявлено 23.8% отклонений, что говорит о некорректно заведенных или невоспроизводимых дефектах.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Коэффициент утечки дефектов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: Достигал 31.2%, указывая на недостаточное тестирование перед релизом.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Рекомендуемый уровень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: Для качественного проекта DRR и DLR должны быть в пределах 5-10%.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Для снижения этих показателей необходимо повышать квалификацию тестировщиков и увеличивать время на тестирование.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title"/>
          </p:nvPr>
        </p:nvSpPr>
        <p:spPr>
          <a:xfrm>
            <a:off x="180000" y="0"/>
            <a:ext cx="1117296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3600" spc="-1" strike="noStrike">
                <a:solidFill>
                  <a:schemeClr val="lt1"/>
                </a:solidFill>
                <a:latin typeface="Segoe UI Light"/>
              </a:rPr>
              <a:t>Примеры статистики дефектов из практики</a:t>
            </a:r>
            <a:endParaRPr b="0" lang="ru-RU" sz="36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Управление дефектами — ключ к успешному проекту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85708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Повышение качества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Систематический сбор и анализ статистики дефектов позволяют повысить качество и надежность ПО.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Эффективное управление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Важно применять классификацию, стандарты и метрики для эффективного управления ошибками.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Снижение рисков и затрат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Инвестиции в тестирование и обучение команды снижают риски и экономят ресурсы проекта.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/>
                </a:solidFill>
                <a:latin typeface="Segoe UI"/>
              </a:rPr>
              <a:t>Стабильный продукт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/>
                </a:solidFill>
                <a:latin typeface="Segoe UI"/>
              </a:rPr>
              <a:t>Цель — минимизировать дефекты до выпуска и обеспечить стабильную работу продукта для конечных пользователей.</a:t>
            </a:r>
            <a:endParaRPr b="0" lang="ru-RU" sz="20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200" spc="-1" strike="noStrike">
                <a:solidFill>
                  <a:schemeClr val="lt1"/>
                </a:solidFill>
                <a:latin typeface="Segoe UI Light"/>
              </a:rPr>
              <a:t>Почему важно изучать ошибки в ПО</a:t>
            </a:r>
            <a:endParaRPr b="0" lang="ru-RU" sz="42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68" name="Скругленный прямоугольник 3"/>
          <p:cNvSpPr/>
          <p:nvPr/>
        </p:nvSpPr>
        <p:spPr>
          <a:xfrm>
            <a:off x="604440" y="1828800"/>
            <a:ext cx="3491640" cy="37396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lt1"/>
                </a:solidFill>
                <a:latin typeface="Segoe UI"/>
              </a:rPr>
              <a:t>Качество и надежность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Ошибки неизбежны в жизненном цикле разработки ПО, но их своевременное выявление критично для качества и надежности продукта.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9" name="Скругленный прямоугольник 4"/>
          <p:cNvSpPr/>
          <p:nvPr/>
        </p:nvSpPr>
        <p:spPr>
          <a:xfrm>
            <a:off x="4377960" y="1828800"/>
            <a:ext cx="3491640" cy="37396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lt1"/>
                </a:solidFill>
                <a:latin typeface="Segoe UI"/>
              </a:rPr>
              <a:t>Снижение рисков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Не устраненные дефекты приводят к снижению пользовательского опыта и значительным финансовым потерям.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0" name="Скругленный прямоугольник 5"/>
          <p:cNvSpPr/>
          <p:nvPr/>
        </p:nvSpPr>
        <p:spPr>
          <a:xfrm>
            <a:off x="8151120" y="1828800"/>
            <a:ext cx="3491640" cy="37396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lt1"/>
                </a:solidFill>
                <a:latin typeface="Segoe UI"/>
              </a:rPr>
              <a:t>Оптимизация процессов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Статистика ошибок помогает эффективно управлять качеством и оптимизировать процессы тестирования и разработки.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Откуда берутся ошибки?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985104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Ошибки в требованиях</a:t>
            </a: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 (≈ 50% всех дефектов!)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«Я сказал не то, ты понял не так».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Самые дорогие в исправлении, если нашли поздно.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Ошибки в проектировании (архитектуре)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Проблемы на этапе, когда мы решаем </a:t>
            </a: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КАК</a:t>
            </a: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 это сделать. Мы поняли </a:t>
            </a:r>
            <a:r>
              <a:rPr b="0" i="1" lang="ru-RU" sz="2400" spc="-1" strike="noStrike">
                <a:solidFill>
                  <a:schemeClr val="dk1"/>
                </a:solidFill>
                <a:latin typeface="Segoe UI"/>
              </a:rPr>
              <a:t>что</a:t>
            </a: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, но выбрали неудачный способ реализации.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Ошибки в коде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Опечатка, неучтенный крайний случай, непонимание библиотеки.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Их легче всего найти автоматически и в тестах.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/>
          </p:nvPr>
        </p:nvSpPr>
        <p:spPr>
          <a:xfrm>
            <a:off x="1158480" y="2898720"/>
            <a:ext cx="9640440" cy="372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Простая аналогия: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Представьте, что программа - это рецепт пирога.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Дефект в требованиях: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В рецепте написано «мука», но не указано, сколько грамм.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Дефект в дизайне: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В рецепте сказано «выпекать 2 часа», хотя на самом деле нужно 30 минут.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Дефект в коде: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Повар перепутал соль с сахаром.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600" spc="-1" strike="noStrike">
                <a:solidFill>
                  <a:schemeClr val="dk1"/>
                </a:solidFill>
                <a:latin typeface="Segoe UI"/>
              </a:rPr>
              <a:t>Дефект в тестировании:</a:t>
            </a:r>
            <a:r>
              <a:rPr b="0" lang="ru-RU" sz="2600" spc="-1" strike="noStrike">
                <a:solidFill>
                  <a:schemeClr val="dk1"/>
                </a:solidFill>
                <a:latin typeface="Segoe UI"/>
              </a:rPr>
              <a:t> Пирог не попробовали перед подачей и подали с сырым тестом.</a:t>
            </a:r>
            <a:endParaRPr b="0" lang="ru-RU" sz="26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000" spc="-1" strike="noStrike">
                <a:solidFill>
                  <a:schemeClr val="lt1"/>
                </a:solidFill>
                <a:latin typeface="Segoe UI Light"/>
              </a:rPr>
              <a:t>Что такое дефект (баг)?</a:t>
            </a:r>
            <a:endParaRPr b="0" lang="ru-RU" sz="40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5" name="Скругленный прямоугольник 1"/>
          <p:cNvSpPr/>
          <p:nvPr/>
        </p:nvSpPr>
        <p:spPr>
          <a:xfrm>
            <a:off x="-356760" y="1480320"/>
            <a:ext cx="10140480" cy="11458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2400" spc="-1" strike="noStrike">
                <a:solidFill>
                  <a:schemeClr val="lt1"/>
                </a:solidFill>
                <a:latin typeface="Segoe UI"/>
              </a:rPr>
              <a:t>       </a:t>
            </a:r>
            <a:r>
              <a:rPr b="1" lang="ru-RU" sz="2400" spc="-1" strike="noStrike">
                <a:solidFill>
                  <a:schemeClr val="lt1"/>
                </a:solidFill>
                <a:latin typeface="Segoe UI"/>
              </a:rPr>
              <a:t>Дефект</a:t>
            </a: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 - это недостаток в программе, из-за которого она ведёт себя не так, как задумано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/>
          </p:nvPr>
        </p:nvSpPr>
        <p:spPr>
          <a:xfrm>
            <a:off x="539640" y="2880360"/>
            <a:ext cx="11091240" cy="373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Пример: 40 дефектов на 3000 строк кода → 13.3 дефекта на KLOC.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В индустрии показатель около 1 дефекта на KLOC считается признаком хорошего качества.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Факторы, влияющие на плотность дефектов: сложность кода, типы дефектов, квалификация команды и длительность учета дефектов.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Шкала качества (упрощённо):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Отлично:</a:t>
            </a: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 </a:t>
            </a: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&lt; 1 дефекта/KLOC</a:t>
            </a: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 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Хорошо:</a:t>
            </a: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 </a:t>
            </a: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1-5 дефектов/KLOC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Приемлемо:</a:t>
            </a: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 </a:t>
            </a: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5-10 дефектов/KLOC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Проблемно:</a:t>
            </a:r>
            <a:r>
              <a:rPr b="0" lang="ru-RU" sz="1800" spc="-1" strike="noStrike">
                <a:solidFill>
                  <a:schemeClr val="dk1"/>
                </a:solidFill>
                <a:latin typeface="Segoe UI"/>
              </a:rPr>
              <a:t> </a:t>
            </a: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&gt; 10 дефектов/KLOC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Ключевая метрика: Плотность дефектов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78" name="Скругленный прямоугольник 3"/>
          <p:cNvSpPr/>
          <p:nvPr/>
        </p:nvSpPr>
        <p:spPr>
          <a:xfrm>
            <a:off x="-164520" y="1471320"/>
            <a:ext cx="10140480" cy="11458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180000" defTabSz="914400">
              <a:lnSpc>
                <a:spcPct val="100000"/>
              </a:lnSpc>
            </a:pP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Количество найденных дефектов, делённое на размер программы.               Чаще всего считают в </a:t>
            </a:r>
            <a:r>
              <a:rPr b="1" lang="ru-RU" sz="2400" spc="-1" strike="noStrike">
                <a:solidFill>
                  <a:schemeClr val="lt1"/>
                </a:solidFill>
                <a:latin typeface="Segoe UI"/>
              </a:rPr>
              <a:t>дефектах на 1000 строк кода (KLOC)</a:t>
            </a: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.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3600" spc="-1" strike="noStrike">
                <a:solidFill>
                  <a:schemeClr val="lt1"/>
                </a:solidFill>
                <a:latin typeface="Segoe UI Light"/>
              </a:rPr>
              <a:t>Классификация дефектов по критичности и приоритету устранения</a:t>
            </a:r>
            <a:endParaRPr b="0" lang="ru-RU" sz="36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2084760" y="1856160"/>
            <a:ext cx="9436320" cy="91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Критические</a:t>
            </a:r>
            <a:r>
              <a:rPr b="1" lang="en-US" sz="2200" spc="-1" strike="noStrike">
                <a:solidFill>
                  <a:schemeClr val="dk1"/>
                </a:solidFill>
                <a:latin typeface="Segoe UI"/>
              </a:rPr>
              <a:t>. 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Приводят к полной неработоспособности системы (например, сбой авторизации).</a:t>
            </a:r>
            <a:endParaRPr b="0" lang="ru-RU" sz="22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1" name="Прямоугольник 3"/>
          <p:cNvSpPr/>
          <p:nvPr/>
        </p:nvSpPr>
        <p:spPr>
          <a:xfrm>
            <a:off x="374760" y="1856160"/>
            <a:ext cx="1197360" cy="91908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en-US" sz="1800" spc="-1" strike="noStrike">
                <a:solidFill>
                  <a:schemeClr val="lt1"/>
                </a:solidFill>
                <a:latin typeface="Segoe UI"/>
              </a:rPr>
              <a:t>1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2" name="Прямоугольник 4"/>
          <p:cNvSpPr/>
          <p:nvPr/>
        </p:nvSpPr>
        <p:spPr>
          <a:xfrm>
            <a:off x="374760" y="4353840"/>
            <a:ext cx="3053880" cy="91908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en-US" sz="1800" spc="-1" strike="noStrike">
                <a:solidFill>
                  <a:schemeClr val="lt1"/>
                </a:solidFill>
                <a:latin typeface="Segoe UI"/>
              </a:rPr>
              <a:t>3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3" name="Прямоугольник 5"/>
          <p:cNvSpPr/>
          <p:nvPr/>
        </p:nvSpPr>
        <p:spPr>
          <a:xfrm>
            <a:off x="374760" y="3112200"/>
            <a:ext cx="2248920" cy="91908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en-US" sz="1800" spc="-1" strike="noStrike">
                <a:solidFill>
                  <a:schemeClr val="lt1"/>
                </a:solidFill>
                <a:latin typeface="Segoe UI"/>
              </a:rPr>
              <a:t>2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4" name="Прямоугольник 6"/>
          <p:cNvSpPr/>
          <p:nvPr/>
        </p:nvSpPr>
        <p:spPr>
          <a:xfrm>
            <a:off x="374760" y="5603400"/>
            <a:ext cx="3986280" cy="103248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en-US" sz="1800" spc="-1" strike="noStrike">
                <a:solidFill>
                  <a:schemeClr val="lt1"/>
                </a:solidFill>
                <a:latin typeface="Segoe UI"/>
              </a:rPr>
              <a:t>4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5" name="TextBox 7"/>
          <p:cNvSpPr/>
          <p:nvPr/>
        </p:nvSpPr>
        <p:spPr>
          <a:xfrm>
            <a:off x="3054240" y="3125880"/>
            <a:ext cx="829872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Высокие</a:t>
            </a:r>
            <a:r>
              <a:rPr b="1" lang="en-US" sz="2400" spc="-1" strike="noStrike">
                <a:solidFill>
                  <a:schemeClr val="dk1"/>
                </a:solidFill>
                <a:latin typeface="Segoe UI"/>
              </a:rPr>
              <a:t>. </a:t>
            </a: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Существенно влияют на основные функции (например, низкая производительность).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6" name="TextBox 8"/>
          <p:cNvSpPr/>
          <p:nvPr/>
        </p:nvSpPr>
        <p:spPr>
          <a:xfrm>
            <a:off x="3648600" y="4347360"/>
            <a:ext cx="8073720" cy="76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Средние</a:t>
            </a:r>
            <a:r>
              <a:rPr b="1" lang="en-US" sz="2200" spc="-1" strike="noStrike">
                <a:solidFill>
                  <a:schemeClr val="dk1"/>
                </a:solidFill>
                <a:latin typeface="Segoe UI"/>
              </a:rPr>
              <a:t>. 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Незначительные отклонения (напрфимер, неправильное отображение интерфейса).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7" name="TextBox 9"/>
          <p:cNvSpPr/>
          <p:nvPr/>
        </p:nvSpPr>
        <p:spPr>
          <a:xfrm>
            <a:off x="4443840" y="5565240"/>
            <a:ext cx="7662240" cy="76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Segoe UI"/>
              </a:rPr>
              <a:t>Низкие</a:t>
            </a:r>
            <a:r>
              <a:rPr b="0" lang="en-US" sz="2200" spc="-1" strike="noStrike">
                <a:solidFill>
                  <a:schemeClr val="dk1"/>
                </a:solidFill>
                <a:latin typeface="Segoe UI"/>
              </a:rPr>
              <a:t>. </a:t>
            </a:r>
            <a:r>
              <a:rPr b="0" lang="ru-RU" sz="2200" spc="-1" strike="noStrike">
                <a:solidFill>
                  <a:schemeClr val="dk1"/>
                </a:solidFill>
                <a:latin typeface="Segoe UI"/>
              </a:rPr>
              <a:t>Минимальное влияние на пользователя (например, неработающие ссылки).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/>
          </p:nvPr>
        </p:nvSpPr>
        <p:spPr>
          <a:xfrm>
            <a:off x="270360" y="3712680"/>
            <a:ext cx="3258000" cy="61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Встроенные системы</a:t>
            </a:r>
            <a:endParaRPr b="0" lang="ru-RU" sz="1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000" spc="-1" strike="noStrike">
                <a:solidFill>
                  <a:schemeClr val="lt1"/>
                </a:solidFill>
                <a:latin typeface="Segoe UI Light"/>
              </a:rPr>
              <a:t>Типы проектов и их "болезни"</a:t>
            </a:r>
            <a:endParaRPr b="0" lang="ru-RU" sz="40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0" name="Скругленный прямоугольник 3"/>
          <p:cNvSpPr/>
          <p:nvPr/>
        </p:nvSpPr>
        <p:spPr>
          <a:xfrm>
            <a:off x="-182880" y="1462320"/>
            <a:ext cx="10140480" cy="114588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180000" defTabSz="914400">
              <a:lnSpc>
                <a:spcPct val="100000"/>
              </a:lnSpc>
            </a:pPr>
            <a:r>
              <a:rPr b="0" lang="ru-RU" sz="2400" spc="-1" strike="noStrike">
                <a:solidFill>
                  <a:schemeClr val="lt1"/>
                </a:solidFill>
                <a:latin typeface="Segoe UI"/>
              </a:rPr>
              <a:t>У каждого типа проекта - свои "слабые места" и "нормальные показатели"!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1" name="TextBox 5"/>
          <p:cNvSpPr/>
          <p:nvPr/>
        </p:nvSpPr>
        <p:spPr>
          <a:xfrm>
            <a:off x="4048560" y="4326840"/>
            <a:ext cx="36345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Корпоративные системы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2" name="TextBox 6"/>
          <p:cNvSpPr/>
          <p:nvPr/>
        </p:nvSpPr>
        <p:spPr>
          <a:xfrm>
            <a:off x="6899040" y="5053320"/>
            <a:ext cx="305820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ПО для массового рынка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3" name="TextBox 7"/>
          <p:cNvSpPr/>
          <p:nvPr/>
        </p:nvSpPr>
        <p:spPr>
          <a:xfrm>
            <a:off x="1381320" y="5053320"/>
            <a:ext cx="348336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Научные / Исследовательские проекты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4" name="TextBox 8"/>
          <p:cNvSpPr/>
          <p:nvPr/>
        </p:nvSpPr>
        <p:spPr>
          <a:xfrm>
            <a:off x="8281800" y="3712680"/>
            <a:ext cx="299880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/>
                </a:solidFill>
                <a:latin typeface="Segoe UI"/>
              </a:rPr>
              <a:t>Унаследованные системы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5" name="TextBox 9"/>
          <p:cNvSpPr/>
          <p:nvPr/>
        </p:nvSpPr>
        <p:spPr>
          <a:xfrm>
            <a:off x="4581000" y="2743920"/>
            <a:ext cx="25689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Виды систем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  <p:cxnSp>
        <p:nvCxnSpPr>
          <p:cNvPr id="96" name="Прямая со стрелкой 11"/>
          <p:cNvCxnSpPr>
            <a:endCxn id="88" idx="0"/>
          </p:cNvCxnSpPr>
          <p:nvPr/>
        </p:nvCxnSpPr>
        <p:spPr>
          <a:xfrm>
            <a:off x="1581120" y="3483720"/>
            <a:ext cx="318600" cy="229320"/>
          </a:xfrm>
          <a:prstGeom prst="straightConnector1">
            <a:avLst/>
          </a:prstGeom>
          <a:ln>
            <a:noFill/>
          </a:ln>
        </p:spPr>
      </p:cxnSp>
      <p:cxnSp>
        <p:nvCxnSpPr>
          <p:cNvPr id="97" name="Соединительная линия уступом 14"/>
          <p:cNvCxnSpPr>
            <a:stCxn id="95" idx="2"/>
          </p:cNvCxnSpPr>
          <p:nvPr/>
        </p:nvCxnSpPr>
        <p:spPr>
          <a:xfrm rot="5400000">
            <a:off x="3553560" y="1620360"/>
            <a:ext cx="732960" cy="3890880"/>
          </a:xfrm>
          <a:prstGeom prst="bentConnector3">
            <a:avLst>
              <a:gd name="adj1" fmla="val 100000"/>
            </a:avLst>
          </a:prstGeom>
          <a:ln>
            <a:noFill/>
          </a:ln>
        </p:spPr>
      </p:cxnSp>
      <p:cxnSp>
        <p:nvCxnSpPr>
          <p:cNvPr id="98" name="Соединительная линия уступом 18"/>
          <p:cNvCxnSpPr>
            <a:stCxn id="95" idx="2"/>
            <a:endCxn id="88" idx="0"/>
          </p:cNvCxnSpPr>
          <p:nvPr/>
        </p:nvCxnSpPr>
        <p:spPr>
          <a:xfrm rot="5400000">
            <a:off x="3625560" y="1473120"/>
            <a:ext cx="513720" cy="3966480"/>
          </a:xfrm>
          <a:prstGeom prst="bentConnector3">
            <a:avLst>
              <a:gd name="adj1" fmla="val 50561"/>
            </a:avLst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99" name="Соединительная линия уступом 21"/>
          <p:cNvCxnSpPr>
            <a:stCxn id="95" idx="2"/>
            <a:endCxn id="93" idx="0"/>
          </p:cNvCxnSpPr>
          <p:nvPr/>
        </p:nvCxnSpPr>
        <p:spPr>
          <a:xfrm rot="5400000">
            <a:off x="3567240" y="2755080"/>
            <a:ext cx="1854360" cy="2742840"/>
          </a:xfrm>
          <a:prstGeom prst="bentConnector3">
            <a:avLst>
              <a:gd name="adj1" fmla="val 50155"/>
            </a:avLst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100" name="Прямая со стрелкой 26"/>
          <p:cNvCxnSpPr>
            <a:stCxn id="95" idx="2"/>
            <a:endCxn id="91" idx="0"/>
          </p:cNvCxnSpPr>
          <p:nvPr/>
        </p:nvCxnSpPr>
        <p:spPr>
          <a:xfrm>
            <a:off x="5865480" y="3199320"/>
            <a:ext cx="720" cy="1127880"/>
          </a:xfrm>
          <a:prstGeom prst="straightConnector1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101" name="Соединительная линия уступом 28"/>
          <p:cNvCxnSpPr>
            <a:stCxn id="95" idx="2"/>
            <a:endCxn id="94" idx="0"/>
          </p:cNvCxnSpPr>
          <p:nvPr/>
        </p:nvCxnSpPr>
        <p:spPr>
          <a:xfrm flipH="1" rot="16200000">
            <a:off x="7566480" y="1497960"/>
            <a:ext cx="513720" cy="3916080"/>
          </a:xfrm>
          <a:prstGeom prst="bentConnector3">
            <a:avLst>
              <a:gd name="adj1" fmla="val 50561"/>
            </a:avLst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102" name="Соединительная линия уступом 33"/>
          <p:cNvCxnSpPr>
            <a:stCxn id="95" idx="2"/>
            <a:endCxn id="92" idx="0"/>
          </p:cNvCxnSpPr>
          <p:nvPr/>
        </p:nvCxnSpPr>
        <p:spPr>
          <a:xfrm flipH="1" rot="16200000">
            <a:off x="6219720" y="2845080"/>
            <a:ext cx="1854360" cy="2562840"/>
          </a:xfrm>
          <a:prstGeom prst="bentConnector3">
            <a:avLst>
              <a:gd name="adj1" fmla="val 50155"/>
            </a:avLst>
          </a:prstGeom>
          <a:ln>
            <a:solidFill>
              <a:srgbClr val="000000"/>
            </a:solidFill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/>
          </p:nvPr>
        </p:nvSpPr>
        <p:spPr>
          <a:xfrm>
            <a:off x="384120" y="1523880"/>
            <a:ext cx="11402280" cy="440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Характер ошибок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Критичны ошибки, связанные с таймингами, синхронизацией и управлением памятью.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Ошибки обработки исключительных ситуаций и сбоев оборудования.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Segoe UI Light"/>
              <a:buAutoNum type="arabicPeriod"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Высокие требования к надежности (отказоустойчивости) и безопасности.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Процессы</a:t>
            </a:r>
            <a:r>
              <a:rPr b="1" lang="ru-RU" sz="2400" spc="-1" strike="noStrike">
                <a:solidFill>
                  <a:schemeClr val="dk1"/>
                </a:solidFill>
                <a:latin typeface="Segoe UI"/>
              </a:rPr>
              <a:t> </a:t>
            </a:r>
            <a:r>
              <a:rPr b="0" lang="ru-RU" sz="2400" spc="-1" strike="noStrike">
                <a:solidFill>
                  <a:schemeClr val="dk1"/>
                </a:solidFill>
                <a:latin typeface="Segoe UI"/>
              </a:rPr>
              <a:t>жестко регламентированные (DO-178C, ISO 26262, IEC 62304). Обязательны формальные code review, статический анализ, исчерпывающее модульное и интеграционное тестирование, часто - верификация.</a:t>
            </a: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Встроенные системы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5" name="Скругленный прямоугольник 3"/>
          <p:cNvSpPr/>
          <p:nvPr/>
        </p:nvSpPr>
        <p:spPr>
          <a:xfrm>
            <a:off x="-128160" y="6062040"/>
            <a:ext cx="9207720" cy="73116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 </a:t>
            </a: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Автомобильные системы, медицинские приборы, промышленные контроллеры, авионика.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4440" y="0"/>
            <a:ext cx="10748520" cy="12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ru-RU" sz="4400" spc="-1" strike="noStrike">
                <a:solidFill>
                  <a:schemeClr val="lt1"/>
                </a:solidFill>
                <a:latin typeface="Segoe UI Light"/>
              </a:rPr>
              <a:t>Корпоративные системы</a:t>
            </a:r>
            <a:endParaRPr b="0" lang="ru-RU" sz="44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338400" y="1645920"/>
            <a:ext cx="11448000" cy="453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Характер ошибок: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Ошибки </a:t>
            </a: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безопасности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- на первом месте.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Ошибки </a:t>
            </a: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обработки данных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Ошибки </a:t>
            </a: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производительности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и </a:t>
            </a:r>
            <a:r>
              <a:rPr b="1" lang="ru-RU" sz="2800" spc="-1" strike="noStrike">
                <a:solidFill>
                  <a:schemeClr val="dk1"/>
                </a:solidFill>
                <a:latin typeface="Segoe UI"/>
              </a:rPr>
              <a:t>масштабируемости</a:t>
            </a: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 под нагрузкой.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Проблемы интеграции со множеством сторонних систем.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Segoe UI"/>
              </a:rPr>
              <a:t>Акцент на тестировании производительности, безопасности, регрессионном тестировании.</a:t>
            </a:r>
            <a:endParaRPr b="0" lang="ru-RU" sz="2800" spc="-1" strike="noStrike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8" name="Скругленный прямоугольник 3"/>
          <p:cNvSpPr/>
          <p:nvPr/>
        </p:nvSpPr>
        <p:spPr>
          <a:xfrm>
            <a:off x="-128160" y="6062040"/>
            <a:ext cx="9207720" cy="73116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Segoe UI"/>
              </a:rPr>
              <a:t>Системы онлайн-банкинга, торговые площадки, ERP/CRM-системы, высоконагруженные сервисы.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elcomeDoc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WelcomeDoc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Добро пожаловать в PowerPoint!</Template>
  <TotalTime>3415</TotalTime>
  <Application>LibreOffice/7.6.7.2$Linux_X86_64 LibreOffice_project/60$Build-2</Application>
  <AppVersion>15.0000</AppVersion>
  <Words>478</Words>
  <Paragraphs>117</Paragraphs>
  <Company>SPecialiST RePack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2024-09-02T12:10:08Z</dcterms:created>
  <dc:creator>acer</dc:creator>
  <dc:description/>
  <dc:language>ru-RU</dc:language>
  <cp:lastModifiedBy/>
  <dcterms:modified xsi:type="dcterms:W3CDTF">2026-01-14T11:55:58Z</dcterms:modified>
  <cp:revision>46</cp:revision>
  <dc:subject/>
  <dc:title>Основные понятия автоматизированной обработки информации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ampaign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InternalTags">
    <vt:lpwstr/>
  </property>
  <property fmtid="{D5CDD505-2E9C-101B-9397-08002B2CF9AE}" pid="6" name="LocalizationTags">
    <vt:lpwstr/>
  </property>
  <property fmtid="{D5CDD505-2E9C-101B-9397-08002B2CF9AE}" pid="7" name="Notes">
    <vt:i4>2</vt:i4>
  </property>
  <property fmtid="{D5CDD505-2E9C-101B-9397-08002B2CF9AE}" pid="8" name="PresentationFormat">
    <vt:lpwstr>Широкоэкранный</vt:lpwstr>
  </property>
  <property fmtid="{D5CDD505-2E9C-101B-9397-08002B2CF9AE}" pid="9" name="ScenarioTags">
    <vt:lpwstr/>
  </property>
  <property fmtid="{D5CDD505-2E9C-101B-9397-08002B2CF9AE}" pid="10" name="Slides">
    <vt:i4>14</vt:i4>
  </property>
  <property fmtid="{D5CDD505-2E9C-101B-9397-08002B2CF9AE}" pid="11" name="_TemplateID">
    <vt:lpwstr>TC029239449991</vt:lpwstr>
  </property>
</Properties>
</file>