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0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notesSlides/_rels/notesSlide8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</p:sldMasterIdLst>
  <p:notesMasterIdLst>
    <p:notesMasterId r:id="rId12"/>
  </p:notesMasterIdLst>
  <p:sldIdLst>
    <p:sldId id="256" r:id="rId13"/>
    <p:sldId id="257" r:id="rId14"/>
    <p:sldId id="258" r:id="rId15"/>
    <p:sldId id="259" r:id="rId16"/>
    <p:sldId id="260" r:id="rId17"/>
    <p:sldId id="261" r:id="rId18"/>
    <p:sldId id="262" r:id="rId19"/>
    <p:sldId id="263" r:id="rId20"/>
    <p:sldId id="264" r:id="rId21"/>
    <p:sldId id="265" r:id="rId22"/>
    <p:sldId id="266" r:id="rId23"/>
    <p:sldId id="267" r:id="rId24"/>
    <p:sldId id="268" r:id="rId25"/>
    <p:sldId id="269" r:id="rId26"/>
  </p:sldIdLst>
  <p:sldSz cx="12192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notesMaster" Target="notesMasters/notesMaster1.xml"/><Relationship Id="rId13" Type="http://schemas.openxmlformats.org/officeDocument/2006/relationships/slide" Target="slides/slide1.xml"/><Relationship Id="rId14" Type="http://schemas.openxmlformats.org/officeDocument/2006/relationships/slide" Target="slides/slide2.xml"/><Relationship Id="rId15" Type="http://schemas.openxmlformats.org/officeDocument/2006/relationships/slide" Target="slides/slide3.xml"/><Relationship Id="rId16" Type="http://schemas.openxmlformats.org/officeDocument/2006/relationships/slide" Target="slides/slide4.xml"/><Relationship Id="rId17" Type="http://schemas.openxmlformats.org/officeDocument/2006/relationships/slide" Target="slides/slide5.xml"/><Relationship Id="rId18" Type="http://schemas.openxmlformats.org/officeDocument/2006/relationships/slide" Target="slides/slide6.xml"/><Relationship Id="rId19" Type="http://schemas.openxmlformats.org/officeDocument/2006/relationships/slide" Target="slides/slide7.xml"/><Relationship Id="rId20" Type="http://schemas.openxmlformats.org/officeDocument/2006/relationships/slide" Target="slides/slide8.xml"/><Relationship Id="rId21" Type="http://schemas.openxmlformats.org/officeDocument/2006/relationships/slide" Target="slides/slide9.xml"/><Relationship Id="rId22" Type="http://schemas.openxmlformats.org/officeDocument/2006/relationships/slide" Target="slides/slide10.xml"/><Relationship Id="rId23" Type="http://schemas.openxmlformats.org/officeDocument/2006/relationships/slide" Target="slides/slide11.xml"/><Relationship Id="rId24" Type="http://schemas.openxmlformats.org/officeDocument/2006/relationships/slide" Target="slides/slide12.xml"/><Relationship Id="rId25" Type="http://schemas.openxmlformats.org/officeDocument/2006/relationships/slide" Target="slides/slide13.xml"/><Relationship Id="rId26" Type="http://schemas.openxmlformats.org/officeDocument/2006/relationships/slide" Target="slides/slide14.xml"/><Relationship Id="rId27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1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Для перемещения страницы щёлкните мышью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ru-RU" sz="2000" spc="-1" strike="noStrike">
                <a:solidFill>
                  <a:srgbClr val="000000"/>
                </a:solidFill>
                <a:latin typeface="Open Sans"/>
              </a:rPr>
              <a:t>Для правки формата примечаний щёлкните мышью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Open Sans"/>
              </a:rPr>
              <a:t>&lt;верхний колонтитул&gt;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dt" idx="3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ru-RU" sz="1400" spc="-1" strike="noStrike">
                <a:solidFill>
                  <a:srgbClr val="000000"/>
                </a:solidFill>
                <a:latin typeface="Open Sans"/>
              </a:defRPr>
            </a:lvl1pPr>
          </a:lstStyle>
          <a:p>
            <a:pPr indent="0" algn="r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Open Sans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4" name="PlaceHolder 5"/>
          <p:cNvSpPr>
            <a:spLocks noGrp="1"/>
          </p:cNvSpPr>
          <p:nvPr>
            <p:ph type="ftr" idx="3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Open Sans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Open Sans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5" name="PlaceHolder 6"/>
          <p:cNvSpPr>
            <a:spLocks noGrp="1"/>
          </p:cNvSpPr>
          <p:nvPr>
            <p:ph type="sldNum" idx="3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ru-RU" sz="1400" spc="-1" strike="noStrike">
                <a:solidFill>
                  <a:srgbClr val="000000"/>
                </a:solidFill>
                <a:latin typeface="Open Sans"/>
              </a:defRPr>
            </a:lvl1pPr>
          </a:lstStyle>
          <a:p>
            <a:pPr indent="0" algn="r">
              <a:buNone/>
            </a:pPr>
            <a:fld id="{F93C1E49-5E4D-427E-A5B7-80900BBC018F}" type="slidenum">
              <a:rPr b="0" lang="ru-RU" sz="1400" spc="-1" strike="noStrike">
                <a:solidFill>
                  <a:srgbClr val="000000"/>
                </a:solidFill>
                <a:latin typeface="Open Sans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sldNum" idx="34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22E0124-BAF4-4387-900F-B32FDD527552}" type="slidenum">
              <a:rPr b="0" lang="ru-RU" sz="1200" spc="-1" strike="noStrike">
                <a:solidFill>
                  <a:schemeClr val="dk1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sldImg"/>
          </p:nvPr>
        </p:nvSpPr>
        <p:spPr>
          <a:xfrm>
            <a:off x="217440" y="812880"/>
            <a:ext cx="7124400" cy="4008240"/>
          </a:xfrm>
          <a:prstGeom prst="rect">
            <a:avLst/>
          </a:prstGeom>
          <a:ln w="0">
            <a:noFill/>
          </a:ln>
        </p:spPr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280" cy="481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sldNum" idx="35"/>
          </p:nvPr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D69B1E4-A564-4134-A266-29EF2AEAD31D}" type="slidenum">
              <a:rPr b="0" lang="ru-RU" sz="1400" spc="-1" strike="noStrike">
                <a:solidFill>
                  <a:srgbClr val="000000"/>
                </a:solidFill>
                <a:latin typeface="Times New Roman"/>
                <a:ea typeface="+mn-ea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416700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38BD80A-9040-4F7C-89CD-E14D3B34287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Изображение с 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D64B3182-C2F3-483E-97F6-F668FA37478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B98586B-E732-46EA-8A51-92020BF80EC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36C722E8-4DE7-4958-B928-E5D23683DB7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D7E21C5B-5F2A-4140-8B0C-F08E397350F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203328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2973240" y="1825560"/>
            <a:ext cx="203328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E9EE210E-BCB9-4FFB-A1E9-C20C1B1A2FA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1D9AF087-110B-4621-A39C-518F8F3C9AB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416700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4175444A-D8A9-4DCC-A472-9E5008D68FE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16CF07D0-215A-4388-864E-D52FB588C7D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00888F3A-F05F-4646-B036-EB25B94E126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Прямоугольник 6"/>
          <p:cNvSpPr/>
          <p:nvPr/>
        </p:nvSpPr>
        <p:spPr>
          <a:xfrm>
            <a:off x="0" y="0"/>
            <a:ext cx="12191400" cy="486576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Segoe UI"/>
            </a:endParaRPr>
          </a:p>
        </p:txBody>
      </p:sp>
      <p:sp>
        <p:nvSpPr>
          <p:cNvPr id="1" name="Прямоугольник 7"/>
          <p:cNvSpPr/>
          <p:nvPr/>
        </p:nvSpPr>
        <p:spPr>
          <a:xfrm>
            <a:off x="0" y="0"/>
            <a:ext cx="12191400" cy="486576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Segoe UI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4400" spc="-1" strike="noStrike">
                <a:solidFill>
                  <a:schemeClr val="dk1"/>
                </a:solidFill>
                <a:latin typeface="Segoe UI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>
          <a:xfrm>
            <a:off x="464832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>
          <a:xfrm>
            <a:off x="807732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AC2136E-924F-4C05-9B65-0CC95BB595B3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Open Sans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Open Sans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Для правки структуры щёлкните мышью</a:t>
            </a: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chemeClr val="dk1"/>
                </a:solidFill>
                <a:latin typeface="Segoe UI"/>
              </a:rPr>
              <a:t>Второй уровень структуры</a:t>
            </a:r>
            <a:endParaRPr b="0" lang="ru-RU" sz="2000" spc="-1" strike="noStrike">
              <a:solidFill>
                <a:schemeClr val="dk1"/>
              </a:solidFill>
              <a:latin typeface="Segoe U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Третий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Четвёртый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chemeClr val="dk1"/>
                </a:solidFill>
                <a:latin typeface="Segoe UI"/>
              </a:rPr>
              <a:t>Пятый уровень структуры</a:t>
            </a:r>
            <a:endParaRPr b="0" lang="ru-RU" sz="2000" spc="-1" strike="noStrike">
              <a:solidFill>
                <a:schemeClr val="dk1"/>
              </a:solidFill>
              <a:latin typeface="Segoe U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chemeClr val="dk1"/>
                </a:solidFill>
                <a:latin typeface="Segoe UI"/>
              </a:rPr>
              <a:t>Шестой уровень структуры</a:t>
            </a:r>
            <a:endParaRPr b="0" lang="ru-RU" sz="2000" spc="-1" strike="noStrike">
              <a:solidFill>
                <a:schemeClr val="dk1"/>
              </a:solidFill>
              <a:latin typeface="Segoe U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chemeClr val="dk1"/>
                </a:solidFill>
                <a:latin typeface="Segoe UI"/>
              </a:rPr>
              <a:t>Седьмой уровень структуры</a:t>
            </a:r>
            <a:endParaRPr b="0" lang="ru-RU" sz="2000" spc="-1" strike="noStrike">
              <a:solidFill>
                <a:schemeClr val="dk1"/>
              </a:solidFill>
              <a:latin typeface="Segoe U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ftr" idx="28"/>
          </p:nvPr>
        </p:nvSpPr>
        <p:spPr>
          <a:xfrm>
            <a:off x="464832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sldNum" idx="29"/>
          </p:nvPr>
        </p:nvSpPr>
        <p:spPr>
          <a:xfrm>
            <a:off x="807732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31492DB-BC33-4379-AD01-C375978ECC26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dt" idx="30"/>
          </p:nvPr>
        </p:nvSpPr>
        <p:spPr>
          <a:xfrm>
            <a:off x="83808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Open Sans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Open Sans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6"/>
          <p:cNvSpPr/>
          <p:nvPr/>
        </p:nvSpPr>
        <p:spPr>
          <a:xfrm>
            <a:off x="0" y="0"/>
            <a:ext cx="12191400" cy="1332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Segoe UI"/>
            </a:endParaRPr>
          </a:p>
        </p:txBody>
      </p:sp>
      <p:sp>
        <p:nvSpPr>
          <p:cNvPr id="10" name="Прямоугольник 7"/>
          <p:cNvSpPr/>
          <p:nvPr/>
        </p:nvSpPr>
        <p:spPr>
          <a:xfrm>
            <a:off x="0" y="0"/>
            <a:ext cx="12191400" cy="1332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Segoe UI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ftr" idx="4"/>
          </p:nvPr>
        </p:nvSpPr>
        <p:spPr>
          <a:xfrm>
            <a:off x="464832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ldNum" idx="5"/>
          </p:nvPr>
        </p:nvSpPr>
        <p:spPr>
          <a:xfrm>
            <a:off x="807732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86EC6E4-58DA-478F-99DC-DEA1032A2E53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6"/>
          </p:nvPr>
        </p:nvSpPr>
        <p:spPr>
          <a:xfrm>
            <a:off x="83808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Open Sans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Open Sans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6"/>
          <p:cNvSpPr/>
          <p:nvPr/>
        </p:nvSpPr>
        <p:spPr>
          <a:xfrm>
            <a:off x="10095480" y="0"/>
            <a:ext cx="2095920" cy="685728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Segoe UI"/>
            </a:endParaRPr>
          </a:p>
        </p:txBody>
      </p:sp>
      <p:sp>
        <p:nvSpPr>
          <p:cNvPr id="15" name="Прямоугольник 7"/>
          <p:cNvSpPr/>
          <p:nvPr/>
        </p:nvSpPr>
        <p:spPr>
          <a:xfrm>
            <a:off x="10095480" y="0"/>
            <a:ext cx="2095920" cy="685728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Segoe UI"/>
            </a:endParaRPr>
          </a:p>
        </p:txBody>
      </p:sp>
      <p:sp>
        <p:nvSpPr>
          <p:cNvPr id="16" name="PlaceHolder 1"/>
          <p:cNvSpPr>
            <a:spLocks noGrp="1"/>
          </p:cNvSpPr>
          <p:nvPr>
            <p:ph type="ftr" idx="7"/>
          </p:nvPr>
        </p:nvSpPr>
        <p:spPr>
          <a:xfrm>
            <a:off x="464832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ldNum" idx="8"/>
          </p:nvPr>
        </p:nvSpPr>
        <p:spPr>
          <a:xfrm>
            <a:off x="807732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F5468A8-6C3D-4ACA-B6C8-068184C72A8D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9"/>
          </p:nvPr>
        </p:nvSpPr>
        <p:spPr>
          <a:xfrm>
            <a:off x="83808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Open Sans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Open Sans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 6"/>
          <p:cNvSpPr/>
          <p:nvPr/>
        </p:nvSpPr>
        <p:spPr>
          <a:xfrm>
            <a:off x="5657040" y="1709640"/>
            <a:ext cx="6534360" cy="357444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Segoe UI"/>
            </a:endParaRPr>
          </a:p>
        </p:txBody>
      </p:sp>
      <p:sp>
        <p:nvSpPr>
          <p:cNvPr id="20" name="Прямоугольник 7"/>
          <p:cNvSpPr/>
          <p:nvPr/>
        </p:nvSpPr>
        <p:spPr>
          <a:xfrm>
            <a:off x="5657040" y="1709640"/>
            <a:ext cx="6534360" cy="357444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Segoe UI"/>
            </a:endParaRPr>
          </a:p>
        </p:txBody>
      </p:sp>
      <p:sp>
        <p:nvSpPr>
          <p:cNvPr id="21" name="PlaceHolder 1"/>
          <p:cNvSpPr>
            <a:spLocks noGrp="1"/>
          </p:cNvSpPr>
          <p:nvPr>
            <p:ph type="ftr" idx="10"/>
          </p:nvPr>
        </p:nvSpPr>
        <p:spPr>
          <a:xfrm>
            <a:off x="464832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sldNum" idx="11"/>
          </p:nvPr>
        </p:nvSpPr>
        <p:spPr>
          <a:xfrm>
            <a:off x="807732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F6FBDC2-C142-4DC3-B544-D36372D1AB02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dt" idx="12"/>
          </p:nvPr>
        </p:nvSpPr>
        <p:spPr>
          <a:xfrm>
            <a:off x="83808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Open Sans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Open Sans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7"/>
          <p:cNvSpPr/>
          <p:nvPr/>
        </p:nvSpPr>
        <p:spPr>
          <a:xfrm>
            <a:off x="0" y="0"/>
            <a:ext cx="12191400" cy="1332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Segoe UI"/>
            </a:endParaRPr>
          </a:p>
        </p:txBody>
      </p:sp>
      <p:sp>
        <p:nvSpPr>
          <p:cNvPr id="25" name="Прямоугольник 8"/>
          <p:cNvSpPr/>
          <p:nvPr/>
        </p:nvSpPr>
        <p:spPr>
          <a:xfrm>
            <a:off x="0" y="0"/>
            <a:ext cx="12191400" cy="1332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Segoe UI"/>
            </a:endParaRPr>
          </a:p>
        </p:txBody>
      </p:sp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4400" spc="-1" strike="noStrike">
                <a:solidFill>
                  <a:schemeClr val="dk1"/>
                </a:solidFill>
                <a:latin typeface="Segoe UI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203328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1111" lnSpcReduction="10000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Для правки структуры щёлкните мышью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Второй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Третий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Четвёртый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Пятый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Шестой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Седьмой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2973960" y="1825560"/>
            <a:ext cx="203328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1111" lnSpcReduction="10000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Для правки структуры щёлкните мышью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Второй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Третий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Четвёртый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Пятый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Шестой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Седьмой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ftr" idx="13"/>
          </p:nvPr>
        </p:nvSpPr>
        <p:spPr>
          <a:xfrm>
            <a:off x="464832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sldNum" idx="14"/>
          </p:nvPr>
        </p:nvSpPr>
        <p:spPr>
          <a:xfrm>
            <a:off x="807732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964637B-66AA-41EB-A167-E9C0CCC25FF7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1" name="PlaceHolder 6"/>
          <p:cNvSpPr>
            <a:spLocks noGrp="1"/>
          </p:cNvSpPr>
          <p:nvPr>
            <p:ph type="dt" idx="15"/>
          </p:nvPr>
        </p:nvSpPr>
        <p:spPr>
          <a:xfrm>
            <a:off x="83808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Open Sans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Open Sans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ик 5"/>
          <p:cNvSpPr/>
          <p:nvPr/>
        </p:nvSpPr>
        <p:spPr>
          <a:xfrm>
            <a:off x="0" y="0"/>
            <a:ext cx="12191400" cy="1332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Segoe UI"/>
            </a:endParaRPr>
          </a:p>
        </p:txBody>
      </p:sp>
      <p:sp>
        <p:nvSpPr>
          <p:cNvPr id="36" name="Прямоугольник 6"/>
          <p:cNvSpPr/>
          <p:nvPr/>
        </p:nvSpPr>
        <p:spPr>
          <a:xfrm>
            <a:off x="0" y="0"/>
            <a:ext cx="12191400" cy="1332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Segoe UI"/>
            </a:endParaRPr>
          </a:p>
        </p:txBody>
      </p:sp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4400" spc="-1" strike="noStrike">
                <a:solidFill>
                  <a:schemeClr val="dk1"/>
                </a:solidFill>
                <a:latin typeface="Segoe UI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ftr" idx="16"/>
          </p:nvPr>
        </p:nvSpPr>
        <p:spPr>
          <a:xfrm>
            <a:off x="464832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sldNum" idx="17"/>
          </p:nvPr>
        </p:nvSpPr>
        <p:spPr>
          <a:xfrm>
            <a:off x="807732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44D64FA-82B7-45D9-B810-88A9D0103FA1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dt" idx="18"/>
          </p:nvPr>
        </p:nvSpPr>
        <p:spPr>
          <a:xfrm>
            <a:off x="83808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Open Sans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Open Sans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Прямоугольник 5"/>
          <p:cNvSpPr/>
          <p:nvPr/>
        </p:nvSpPr>
        <p:spPr>
          <a:xfrm>
            <a:off x="0" y="0"/>
            <a:ext cx="12191400" cy="1332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Segoe UI"/>
            </a:endParaRPr>
          </a:p>
        </p:txBody>
      </p:sp>
      <p:sp>
        <p:nvSpPr>
          <p:cNvPr id="43" name="Прямоугольник 6"/>
          <p:cNvSpPr/>
          <p:nvPr/>
        </p:nvSpPr>
        <p:spPr>
          <a:xfrm>
            <a:off x="0" y="0"/>
            <a:ext cx="12191400" cy="1332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Segoe UI"/>
            </a:endParaRPr>
          </a:p>
        </p:txBody>
      </p: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4400" spc="-1" strike="noStrike">
                <a:solidFill>
                  <a:schemeClr val="dk1"/>
                </a:solidFill>
                <a:latin typeface="Segoe UI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416700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Для правки структуры щёлкните мышью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Второй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Третий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Четвёртый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Пятый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Шестой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Седьмой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ftr" idx="19"/>
          </p:nvPr>
        </p:nvSpPr>
        <p:spPr>
          <a:xfrm>
            <a:off x="464832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sldNum" idx="20"/>
          </p:nvPr>
        </p:nvSpPr>
        <p:spPr>
          <a:xfrm>
            <a:off x="807732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02DA259-F013-4F9C-AFAD-4000BF928A54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dt" idx="21"/>
          </p:nvPr>
        </p:nvSpPr>
        <p:spPr>
          <a:xfrm>
            <a:off x="83808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Open Sans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Open Sans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ftr" idx="22"/>
          </p:nvPr>
        </p:nvSpPr>
        <p:spPr>
          <a:xfrm>
            <a:off x="464832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ldNum" idx="23"/>
          </p:nvPr>
        </p:nvSpPr>
        <p:spPr>
          <a:xfrm>
            <a:off x="807732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06C1E59-379B-4736-8C2F-C6C8BEB2956E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dt" idx="24"/>
          </p:nvPr>
        </p:nvSpPr>
        <p:spPr>
          <a:xfrm>
            <a:off x="83808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Open Sans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Open Sans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ftr" idx="25"/>
          </p:nvPr>
        </p:nvSpPr>
        <p:spPr>
          <a:xfrm>
            <a:off x="464832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ldNum" idx="26"/>
          </p:nvPr>
        </p:nvSpPr>
        <p:spPr>
          <a:xfrm>
            <a:off x="807732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563621F-EB56-4F34-9AC2-90BACFF7D430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dt" idx="27"/>
          </p:nvPr>
        </p:nvSpPr>
        <p:spPr>
          <a:xfrm>
            <a:off x="83808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Open Sans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Open Sans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838080" y="2061000"/>
            <a:ext cx="10514880" cy="2386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ru-RU" sz="4800" spc="-1" strike="noStrike">
                <a:solidFill>
                  <a:schemeClr val="lt1"/>
                </a:solidFill>
                <a:latin typeface="Segoe UI Light"/>
              </a:rPr>
              <a:t>Многоуровневая модель качества программного обеспечения.</a:t>
            </a:r>
            <a:endParaRPr b="0" lang="ru-RU" sz="4800" spc="-1" strike="noStrike">
              <a:solidFill>
                <a:schemeClr val="dk1"/>
              </a:solidFill>
              <a:latin typeface="Segoe U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ru-RU" sz="4400" spc="-1" strike="noStrike">
                <a:solidFill>
                  <a:schemeClr val="lt1"/>
                </a:solidFill>
                <a:latin typeface="Segoe UI Light"/>
              </a:rPr>
              <a:t>Внутреннее и внешнее качество продукта</a:t>
            </a:r>
            <a:endParaRPr b="0" lang="ru-RU" sz="44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502920" y="1563480"/>
            <a:ext cx="11228400" cy="5010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514440" indent="-514440" defTabSz="914400">
              <a:lnSpc>
                <a:spcPct val="100000"/>
              </a:lnSpc>
              <a:buClr>
                <a:srgbClr val="000000"/>
              </a:buClr>
              <a:buFont typeface="Segoe UI Light"/>
              <a:buAutoNum type="arabicPeriod"/>
            </a:pPr>
            <a:r>
              <a:rPr b="1" lang="ru-RU" sz="2200" spc="-1" strike="noStrike">
                <a:solidFill>
                  <a:schemeClr val="dk1"/>
                </a:solidFill>
                <a:latin typeface="Segoe UI"/>
              </a:rPr>
              <a:t>Функциональная пригодность:</a:t>
            </a:r>
            <a:r>
              <a:rPr b="0" lang="ru-RU" sz="2200" spc="-1" strike="noStrike">
                <a:solidFill>
                  <a:schemeClr val="dk1"/>
                </a:solidFill>
                <a:latin typeface="Segoe UI"/>
              </a:rPr>
              <a:t> Способность ПО предоставлять функции, соответствующие заявленным и подразумеваемым потребностям.</a:t>
            </a:r>
            <a:endParaRPr b="0" lang="ru-RU" sz="2200" spc="-1" strike="noStrike">
              <a:solidFill>
                <a:schemeClr val="dk1"/>
              </a:solidFill>
              <a:latin typeface="Segoe UI"/>
            </a:endParaRPr>
          </a:p>
          <a:p>
            <a:pPr marL="900000" indent="0" defTabSz="914400">
              <a:lnSpc>
                <a:spcPct val="100000"/>
              </a:lnSpc>
              <a:buNone/>
            </a:pPr>
            <a:r>
              <a:rPr b="0" i="1" lang="ru-RU" sz="2200" spc="-1" strike="noStrike">
                <a:solidFill>
                  <a:schemeClr val="dk1"/>
                </a:solidFill>
                <a:latin typeface="Segoe UI"/>
              </a:rPr>
              <a:t>Полнота</a:t>
            </a:r>
            <a:endParaRPr b="0" lang="ru-RU" sz="2200" spc="-1" strike="noStrike">
              <a:solidFill>
                <a:schemeClr val="dk1"/>
              </a:solidFill>
              <a:latin typeface="Segoe UI"/>
            </a:endParaRPr>
          </a:p>
          <a:p>
            <a:pPr marL="900000" indent="0" defTabSz="914400">
              <a:lnSpc>
                <a:spcPct val="100000"/>
              </a:lnSpc>
              <a:buNone/>
            </a:pPr>
            <a:r>
              <a:rPr b="0" i="1" lang="ru-RU" sz="2200" spc="-1" strike="noStrike">
                <a:solidFill>
                  <a:schemeClr val="dk1"/>
                </a:solidFill>
                <a:latin typeface="Segoe UI"/>
              </a:rPr>
              <a:t>Корректность</a:t>
            </a:r>
            <a:endParaRPr b="0" lang="ru-RU" sz="2200" spc="-1" strike="noStrike">
              <a:solidFill>
                <a:schemeClr val="dk1"/>
              </a:solidFill>
              <a:latin typeface="Segoe UI"/>
            </a:endParaRPr>
          </a:p>
          <a:p>
            <a:pPr marL="900000" indent="0" defTabSz="914400">
              <a:lnSpc>
                <a:spcPct val="100000"/>
              </a:lnSpc>
              <a:buNone/>
            </a:pPr>
            <a:r>
              <a:rPr b="0" i="1" lang="ru-RU" sz="2200" spc="-1" strike="noStrike">
                <a:solidFill>
                  <a:schemeClr val="dk1"/>
                </a:solidFill>
                <a:latin typeface="Segoe UI"/>
              </a:rPr>
              <a:t>Уместность</a:t>
            </a:r>
            <a:endParaRPr b="0" lang="ru-RU" sz="2200" spc="-1" strike="noStrike">
              <a:solidFill>
                <a:schemeClr val="dk1"/>
              </a:solidFill>
              <a:latin typeface="Segoe UI"/>
            </a:endParaRPr>
          </a:p>
          <a:p>
            <a:pPr marL="514440" indent="-514440" defTabSz="914400">
              <a:lnSpc>
                <a:spcPct val="100000"/>
              </a:lnSpc>
              <a:buClr>
                <a:srgbClr val="000000"/>
              </a:buClr>
              <a:buFont typeface="Segoe UI Light"/>
              <a:buAutoNum type="arabicPeriod" startAt="2"/>
            </a:pPr>
            <a:r>
              <a:rPr b="1" lang="ru-RU" sz="2200" spc="-1" strike="noStrike">
                <a:solidFill>
                  <a:schemeClr val="dk1"/>
                </a:solidFill>
                <a:latin typeface="Segoe UI"/>
              </a:rPr>
              <a:t>Производительность:</a:t>
            </a:r>
            <a:r>
              <a:rPr b="0" lang="ru-RU" sz="2200" spc="-1" strike="noStrike">
                <a:solidFill>
                  <a:schemeClr val="dk1"/>
                </a:solidFill>
                <a:latin typeface="Segoe UI"/>
              </a:rPr>
              <a:t> Отношение между производительностью системы и объемом использованных ресурсов.</a:t>
            </a:r>
            <a:endParaRPr b="0" lang="ru-RU" sz="2200" spc="-1" strike="noStrike">
              <a:solidFill>
                <a:schemeClr val="dk1"/>
              </a:solidFill>
              <a:latin typeface="Segoe UI"/>
            </a:endParaRPr>
          </a:p>
          <a:p>
            <a:pPr marL="900000" indent="0" defTabSz="914400">
              <a:lnSpc>
                <a:spcPct val="100000"/>
              </a:lnSpc>
              <a:buNone/>
            </a:pPr>
            <a:r>
              <a:rPr b="0" i="1" lang="ru-RU" sz="2200" spc="-1" strike="noStrike">
                <a:solidFill>
                  <a:schemeClr val="dk1"/>
                </a:solidFill>
                <a:latin typeface="Segoe UI"/>
              </a:rPr>
              <a:t>Временная эффективность </a:t>
            </a:r>
            <a:endParaRPr b="0" lang="ru-RU" sz="2200" spc="-1" strike="noStrike">
              <a:solidFill>
                <a:schemeClr val="dk1"/>
              </a:solidFill>
              <a:latin typeface="Segoe UI"/>
            </a:endParaRPr>
          </a:p>
          <a:p>
            <a:pPr marL="900000" indent="0" defTabSz="914400">
              <a:lnSpc>
                <a:spcPct val="100000"/>
              </a:lnSpc>
              <a:buNone/>
            </a:pPr>
            <a:r>
              <a:rPr b="0" i="1" lang="ru-RU" sz="2200" spc="-1" strike="noStrike">
                <a:solidFill>
                  <a:schemeClr val="dk1"/>
                </a:solidFill>
                <a:latin typeface="Segoe UI"/>
              </a:rPr>
              <a:t>Использование ресурсов </a:t>
            </a:r>
            <a:endParaRPr b="0" lang="ru-RU" sz="2200" spc="-1" strike="noStrike">
              <a:solidFill>
                <a:schemeClr val="dk1"/>
              </a:solidFill>
              <a:latin typeface="Segoe UI"/>
            </a:endParaRPr>
          </a:p>
          <a:p>
            <a:pPr marL="900000" indent="0" defTabSz="914400">
              <a:lnSpc>
                <a:spcPct val="100000"/>
              </a:lnSpc>
              <a:buNone/>
            </a:pPr>
            <a:r>
              <a:rPr b="0" i="1" lang="ru-RU" sz="2200" spc="-1" strike="noStrike">
                <a:solidFill>
                  <a:schemeClr val="dk1"/>
                </a:solidFill>
                <a:latin typeface="Segoe UI"/>
              </a:rPr>
              <a:t>Эффективность работы</a:t>
            </a:r>
            <a:endParaRPr b="0" lang="ru-RU" sz="2200" spc="-1" strike="noStrike">
              <a:solidFill>
                <a:schemeClr val="dk1"/>
              </a:solidFill>
              <a:latin typeface="Segoe UI"/>
            </a:endParaRPr>
          </a:p>
          <a:p>
            <a:pPr marL="514440" indent="-514440" defTabSz="914400">
              <a:lnSpc>
                <a:spcPct val="100000"/>
              </a:lnSpc>
              <a:buClr>
                <a:srgbClr val="000000"/>
              </a:buClr>
              <a:buFont typeface="Segoe UI Light"/>
              <a:buAutoNum type="arabicPeriod" startAt="3"/>
            </a:pPr>
            <a:r>
              <a:rPr b="1" lang="ru-RU" sz="2200" spc="-1" strike="noStrike">
                <a:solidFill>
                  <a:schemeClr val="dk1"/>
                </a:solidFill>
                <a:latin typeface="Segoe UI"/>
              </a:rPr>
              <a:t>Совместимость:</a:t>
            </a:r>
            <a:r>
              <a:rPr b="0" lang="ru-RU" sz="2200" spc="-1" strike="noStrike">
                <a:solidFill>
                  <a:schemeClr val="dk1"/>
                </a:solidFill>
                <a:latin typeface="Segoe UI"/>
              </a:rPr>
              <a:t> Способность системы взаимодействовать с другими системами и обмениваться информацией. </a:t>
            </a:r>
            <a:endParaRPr b="0" lang="ru-RU" sz="2200" spc="-1" strike="noStrike">
              <a:solidFill>
                <a:schemeClr val="dk1"/>
              </a:solidFill>
              <a:latin typeface="Segoe UI"/>
            </a:endParaRPr>
          </a:p>
          <a:p>
            <a:pPr marL="900000" indent="0" defTabSz="914400">
              <a:lnSpc>
                <a:spcPct val="100000"/>
              </a:lnSpc>
              <a:buNone/>
            </a:pPr>
            <a:r>
              <a:rPr b="0" i="1" lang="ru-RU" sz="2200" spc="-1" strike="noStrike">
                <a:solidFill>
                  <a:schemeClr val="dk1"/>
                </a:solidFill>
                <a:latin typeface="Segoe UI"/>
              </a:rPr>
              <a:t>Сосуществование </a:t>
            </a:r>
            <a:endParaRPr b="0" lang="ru-RU" sz="2200" spc="-1" strike="noStrike">
              <a:solidFill>
                <a:schemeClr val="dk1"/>
              </a:solidFill>
              <a:latin typeface="Segoe UI"/>
            </a:endParaRPr>
          </a:p>
          <a:p>
            <a:pPr marL="900000" indent="0" defTabSz="914400">
              <a:lnSpc>
                <a:spcPct val="100000"/>
              </a:lnSpc>
              <a:buNone/>
            </a:pPr>
            <a:r>
              <a:rPr b="0" i="1" lang="ru-RU" sz="2200" spc="-1" strike="noStrike">
                <a:solidFill>
                  <a:schemeClr val="dk1"/>
                </a:solidFill>
                <a:latin typeface="Segoe UI"/>
              </a:rPr>
              <a:t>Функциональная совместимость</a:t>
            </a:r>
            <a:endParaRPr b="0" lang="ru-RU" sz="22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</a:pP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ru-RU" sz="4400" spc="-1" strike="noStrike">
                <a:solidFill>
                  <a:schemeClr val="lt1"/>
                </a:solidFill>
                <a:latin typeface="Segoe UI Light"/>
              </a:rPr>
              <a:t>Внутреннее и внешнее качество продукта</a:t>
            </a:r>
            <a:endParaRPr b="0" lang="ru-RU" sz="44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320040" y="1490400"/>
            <a:ext cx="11566800" cy="512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514440" indent="-514440" defTabSz="914400">
              <a:lnSpc>
                <a:spcPct val="100000"/>
              </a:lnSpc>
              <a:buClr>
                <a:srgbClr val="000000"/>
              </a:buClr>
              <a:buFont typeface="Segoe UI Light"/>
              <a:buAutoNum type="arabicPeriod" startAt="4"/>
            </a:pPr>
            <a:r>
              <a:rPr b="1" lang="ru-RU" sz="2200" spc="-1" strike="noStrike">
                <a:solidFill>
                  <a:schemeClr val="dk1"/>
                </a:solidFill>
                <a:latin typeface="Segoe UI"/>
              </a:rPr>
              <a:t>Удобство использования:</a:t>
            </a:r>
            <a:r>
              <a:rPr b="0" lang="ru-RU" sz="2200" spc="-1" strike="noStrike">
                <a:solidFill>
                  <a:schemeClr val="dk1"/>
                </a:solidFill>
                <a:latin typeface="Segoe UI"/>
              </a:rPr>
              <a:t> Степень, в которой продукт может быть использован определенными пользователями для достижения целей с эффективностью, производительностью и удовлетворенностью в определенном контексте использования.</a:t>
            </a:r>
            <a:endParaRPr b="0" lang="ru-RU" sz="22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</a:pPr>
            <a:r>
              <a:rPr b="0" i="1" lang="ru-RU" sz="2200" spc="-1" strike="noStrike">
                <a:solidFill>
                  <a:schemeClr val="dk1"/>
                </a:solidFill>
                <a:latin typeface="Segoe UI"/>
              </a:rPr>
              <a:t>Обучаемость </a:t>
            </a:r>
            <a:endParaRPr b="0" lang="ru-RU" sz="22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</a:pPr>
            <a:r>
              <a:rPr b="0" i="1" lang="ru-RU" sz="2200" spc="-1" strike="noStrike">
                <a:solidFill>
                  <a:schemeClr val="dk1"/>
                </a:solidFill>
                <a:latin typeface="Segoe UI"/>
              </a:rPr>
              <a:t>Узнаваемость </a:t>
            </a:r>
            <a:endParaRPr b="0" lang="ru-RU" sz="22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</a:pPr>
            <a:r>
              <a:rPr b="0" i="1" lang="ru-RU" sz="2200" spc="-1" strike="noStrike">
                <a:solidFill>
                  <a:schemeClr val="dk1"/>
                </a:solidFill>
                <a:latin typeface="Segoe UI"/>
              </a:rPr>
              <a:t>Защита от ошибок </a:t>
            </a:r>
            <a:endParaRPr b="0" lang="ru-RU" sz="22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</a:pPr>
            <a:r>
              <a:rPr b="0" i="1" lang="ru-RU" sz="2200" spc="-1" strike="noStrike">
                <a:solidFill>
                  <a:schemeClr val="dk1"/>
                </a:solidFill>
                <a:latin typeface="Segoe UI"/>
              </a:rPr>
              <a:t>Эстетика UI </a:t>
            </a:r>
            <a:endParaRPr b="0" lang="ru-RU" sz="22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</a:pPr>
            <a:r>
              <a:rPr b="0" i="1" lang="ru-RU" sz="2200" spc="-1" strike="noStrike">
                <a:solidFill>
                  <a:schemeClr val="dk1"/>
                </a:solidFill>
                <a:latin typeface="Segoe UI"/>
              </a:rPr>
              <a:t>Доступность.</a:t>
            </a:r>
            <a:endParaRPr b="0" lang="ru-RU" sz="2200" spc="-1" strike="noStrike">
              <a:solidFill>
                <a:schemeClr val="dk1"/>
              </a:solidFill>
              <a:latin typeface="Segoe UI"/>
            </a:endParaRPr>
          </a:p>
          <a:p>
            <a:pPr marL="514440" indent="-514440" defTabSz="914400">
              <a:lnSpc>
                <a:spcPct val="100000"/>
              </a:lnSpc>
              <a:buClr>
                <a:srgbClr val="000000"/>
              </a:buClr>
              <a:buFont typeface="Segoe UI Light"/>
              <a:buAutoNum type="arabicPeriod" startAt="4"/>
            </a:pPr>
            <a:r>
              <a:rPr b="1" lang="ru-RU" sz="2200" spc="-1" strike="noStrike">
                <a:solidFill>
                  <a:schemeClr val="dk1"/>
                </a:solidFill>
                <a:latin typeface="Segoe UI"/>
              </a:rPr>
              <a:t>Надежность:</a:t>
            </a:r>
            <a:r>
              <a:rPr b="0" lang="ru-RU" sz="2200" spc="-1" strike="noStrike">
                <a:solidFill>
                  <a:schemeClr val="dk1"/>
                </a:solidFill>
                <a:latin typeface="Segoe UI"/>
              </a:rPr>
              <a:t> Способность системы выполнять требуемые функции при определенных условиях в течение заданного периода времени.</a:t>
            </a:r>
            <a:endParaRPr b="0" lang="ru-RU" sz="22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</a:pPr>
            <a:r>
              <a:rPr b="0" i="1" lang="ru-RU" sz="2200" spc="-1" strike="noStrike">
                <a:solidFill>
                  <a:schemeClr val="dk1"/>
                </a:solidFill>
                <a:latin typeface="Segoe UI"/>
              </a:rPr>
              <a:t>Зрелость </a:t>
            </a:r>
            <a:endParaRPr b="0" lang="ru-RU" sz="22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</a:pPr>
            <a:r>
              <a:rPr b="0" i="1" lang="ru-RU" sz="2200" spc="-1" strike="noStrike">
                <a:solidFill>
                  <a:schemeClr val="dk1"/>
                </a:solidFill>
                <a:latin typeface="Segoe UI"/>
              </a:rPr>
              <a:t>Доступность </a:t>
            </a:r>
            <a:endParaRPr b="0" lang="ru-RU" sz="22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</a:pPr>
            <a:r>
              <a:rPr b="0" i="1" lang="ru-RU" sz="2200" spc="-1" strike="noStrike">
                <a:solidFill>
                  <a:schemeClr val="dk1"/>
                </a:solidFill>
                <a:latin typeface="Segoe UI"/>
              </a:rPr>
              <a:t>Отказоустойчивость </a:t>
            </a:r>
            <a:endParaRPr b="0" lang="ru-RU" sz="22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</a:pPr>
            <a:r>
              <a:rPr b="0" i="1" lang="ru-RU" sz="2200" spc="-1" strike="noStrike">
                <a:solidFill>
                  <a:schemeClr val="dk1"/>
                </a:solidFill>
                <a:latin typeface="Segoe UI"/>
              </a:rPr>
              <a:t>Восстанавливаемость.</a:t>
            </a:r>
            <a:endParaRPr b="0" lang="ru-RU" sz="2200" spc="-1" strike="noStrike">
              <a:solidFill>
                <a:schemeClr val="dk1"/>
              </a:solidFill>
              <a:latin typeface="Segoe U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ru-RU" sz="4400" spc="-1" strike="noStrike">
                <a:solidFill>
                  <a:schemeClr val="lt1"/>
                </a:solidFill>
                <a:latin typeface="Segoe UI Light"/>
              </a:rPr>
              <a:t>Внутреннее и внешнее качество продукта</a:t>
            </a:r>
            <a:endParaRPr b="0" lang="ru-RU" sz="44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389160" y="1440000"/>
            <a:ext cx="11310840" cy="514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06"/>
          </a:bodyPr>
          <a:p>
            <a:pPr marL="514440" indent="-514440" defTabSz="914400">
              <a:lnSpc>
                <a:spcPct val="100000"/>
              </a:lnSpc>
              <a:buClr>
                <a:srgbClr val="000000"/>
              </a:buClr>
              <a:buFont typeface="Segoe UI Light"/>
              <a:buAutoNum type="arabicPeriod" startAt="6"/>
            </a:pPr>
            <a:r>
              <a:rPr b="1" lang="ru-RU" sz="2600" spc="-1" strike="noStrike">
                <a:solidFill>
                  <a:schemeClr val="dk1"/>
                </a:solidFill>
                <a:latin typeface="Segoe UI"/>
              </a:rPr>
              <a:t>Безопасность:</a:t>
            </a:r>
            <a:r>
              <a:rPr b="0" lang="ru-RU" sz="2600" spc="-1" strike="noStrike">
                <a:solidFill>
                  <a:schemeClr val="dk1"/>
                </a:solidFill>
                <a:latin typeface="Segoe UI"/>
              </a:rPr>
              <a:t> Способность системы защищать информацию и данные.</a:t>
            </a:r>
            <a:endParaRPr b="0" lang="ru-RU" sz="26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</a:pPr>
            <a:r>
              <a:rPr b="0" i="1" lang="ru-RU" sz="2600" spc="-1" strike="noStrike">
                <a:solidFill>
                  <a:schemeClr val="dk1"/>
                </a:solidFill>
                <a:latin typeface="Segoe UI"/>
              </a:rPr>
              <a:t>Конфиденциальность</a:t>
            </a:r>
            <a:endParaRPr b="0" lang="ru-RU" sz="26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</a:pPr>
            <a:r>
              <a:rPr b="0" i="1" lang="ru-RU" sz="2600" spc="-1" strike="noStrike">
                <a:solidFill>
                  <a:schemeClr val="dk1"/>
                </a:solidFill>
                <a:latin typeface="Segoe UI"/>
              </a:rPr>
              <a:t>Целостность</a:t>
            </a:r>
            <a:endParaRPr b="0" lang="ru-RU" sz="26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</a:pPr>
            <a:r>
              <a:rPr b="0" i="1" lang="ru-RU" sz="2600" spc="-1" strike="noStrike">
                <a:solidFill>
                  <a:schemeClr val="dk1"/>
                </a:solidFill>
                <a:latin typeface="Segoe UI"/>
              </a:rPr>
              <a:t>Неотказуемость</a:t>
            </a:r>
            <a:endParaRPr b="0" lang="ru-RU" sz="26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</a:pPr>
            <a:r>
              <a:rPr b="0" i="1" lang="ru-RU" sz="2600" spc="-1" strike="noStrike">
                <a:solidFill>
                  <a:schemeClr val="dk1"/>
                </a:solidFill>
                <a:latin typeface="Segoe UI"/>
              </a:rPr>
              <a:t>Подлинность</a:t>
            </a:r>
            <a:endParaRPr b="0" lang="ru-RU" sz="26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</a:pPr>
            <a:r>
              <a:rPr b="0" i="1" lang="ru-RU" sz="2600" spc="-1" strike="noStrike">
                <a:solidFill>
                  <a:schemeClr val="dk1"/>
                </a:solidFill>
                <a:latin typeface="Segoe UI"/>
              </a:rPr>
              <a:t>Подотчетность.</a:t>
            </a:r>
            <a:endParaRPr b="0" lang="ru-RU" sz="2600" spc="-1" strike="noStrike">
              <a:solidFill>
                <a:schemeClr val="dk1"/>
              </a:solidFill>
              <a:latin typeface="Segoe UI"/>
            </a:endParaRPr>
          </a:p>
          <a:p>
            <a:pPr marL="514440" indent="-514440" defTabSz="914400">
              <a:lnSpc>
                <a:spcPct val="100000"/>
              </a:lnSpc>
              <a:buClr>
                <a:srgbClr val="000000"/>
              </a:buClr>
              <a:buFont typeface="Segoe UI Light"/>
              <a:buAutoNum type="arabicPeriod" startAt="7"/>
            </a:pPr>
            <a:r>
              <a:rPr b="1" lang="ru-RU" sz="2600" spc="-1" strike="noStrike">
                <a:solidFill>
                  <a:schemeClr val="dk1"/>
                </a:solidFill>
                <a:latin typeface="Segoe UI"/>
              </a:rPr>
              <a:t>Сопровождаемость:</a:t>
            </a:r>
            <a:r>
              <a:rPr b="0" lang="ru-RU" sz="2600" spc="-1" strike="noStrike">
                <a:solidFill>
                  <a:schemeClr val="dk1"/>
                </a:solidFill>
                <a:latin typeface="Segoe UI"/>
              </a:rPr>
              <a:t> Эффективность и результативность, с которой продукт может быть модифицирован.</a:t>
            </a:r>
            <a:endParaRPr b="0" lang="ru-RU" sz="26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</a:pPr>
            <a:r>
              <a:rPr b="0" i="1" lang="ru-RU" sz="2600" spc="-1" strike="noStrike">
                <a:solidFill>
                  <a:schemeClr val="dk1"/>
                </a:solidFill>
                <a:latin typeface="Segoe UI"/>
              </a:rPr>
              <a:t>Модульность</a:t>
            </a:r>
            <a:endParaRPr b="0" lang="ru-RU" sz="26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</a:pPr>
            <a:r>
              <a:rPr b="0" i="1" lang="ru-RU" sz="2600" spc="-1" strike="noStrike">
                <a:solidFill>
                  <a:schemeClr val="dk1"/>
                </a:solidFill>
                <a:latin typeface="Segoe UI"/>
              </a:rPr>
              <a:t>Многократная используемость</a:t>
            </a:r>
            <a:endParaRPr b="0" lang="ru-RU" sz="26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</a:pPr>
            <a:r>
              <a:rPr b="0" i="1" lang="ru-RU" sz="2600" spc="-1" strike="noStrike">
                <a:solidFill>
                  <a:schemeClr val="dk1"/>
                </a:solidFill>
                <a:latin typeface="Segoe UI"/>
              </a:rPr>
              <a:t>Анализируемость</a:t>
            </a:r>
            <a:endParaRPr b="0" lang="ru-RU" sz="26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</a:pPr>
            <a:r>
              <a:rPr b="0" i="1" lang="ru-RU" sz="2600" spc="-1" strike="noStrike">
                <a:solidFill>
                  <a:schemeClr val="dk1"/>
                </a:solidFill>
                <a:latin typeface="Segoe UI"/>
              </a:rPr>
              <a:t>Тестируемость</a:t>
            </a:r>
            <a:endParaRPr b="0" lang="ru-RU" sz="26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</a:pPr>
            <a:r>
              <a:rPr b="0" i="1" lang="ru-RU" sz="2600" spc="-1" strike="noStrike">
                <a:solidFill>
                  <a:schemeClr val="dk1"/>
                </a:solidFill>
                <a:latin typeface="Segoe UI"/>
              </a:rPr>
              <a:t>Модифицируемость.</a:t>
            </a:r>
            <a:endParaRPr b="0" lang="ru-RU" sz="2600" spc="-1" strike="noStrike">
              <a:solidFill>
                <a:schemeClr val="dk1"/>
              </a:solidFill>
              <a:latin typeface="Segoe UI"/>
            </a:endParaRPr>
          </a:p>
          <a:p>
            <a:pPr marL="514440" indent="-514440" defTabSz="914400">
              <a:lnSpc>
                <a:spcPct val="100000"/>
              </a:lnSpc>
              <a:buClr>
                <a:srgbClr val="000000"/>
              </a:buClr>
              <a:buFont typeface="Segoe UI Light"/>
              <a:buAutoNum type="arabicPeriod" startAt="8"/>
            </a:pPr>
            <a:r>
              <a:rPr b="1" lang="ru-RU" sz="2600" spc="-1" strike="noStrike">
                <a:solidFill>
                  <a:schemeClr val="dk1"/>
                </a:solidFill>
                <a:latin typeface="Segoe UI"/>
              </a:rPr>
              <a:t>Переносимость:</a:t>
            </a:r>
            <a:r>
              <a:rPr b="0" lang="ru-RU" sz="2600" spc="-1" strike="noStrike">
                <a:solidFill>
                  <a:schemeClr val="dk1"/>
                </a:solidFill>
                <a:latin typeface="Segoe UI"/>
              </a:rPr>
              <a:t> Эффективность и результативность, с которой система может быть перенесена из одной среды в другую.</a:t>
            </a:r>
            <a:endParaRPr b="0" lang="ru-RU" sz="26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</a:pPr>
            <a:r>
              <a:rPr b="0" i="1" lang="ru-RU" sz="2600" spc="-1" strike="noStrike">
                <a:solidFill>
                  <a:schemeClr val="dk1"/>
                </a:solidFill>
                <a:latin typeface="Segoe UI"/>
              </a:rPr>
              <a:t>Адаптируемость</a:t>
            </a:r>
            <a:endParaRPr b="0" lang="ru-RU" sz="26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</a:pPr>
            <a:r>
              <a:rPr b="0" i="1" lang="ru-RU" sz="2600" spc="-1" strike="noStrike">
                <a:solidFill>
                  <a:schemeClr val="dk1"/>
                </a:solidFill>
                <a:latin typeface="Segoe UI"/>
              </a:rPr>
              <a:t>Устанавливаемость</a:t>
            </a:r>
            <a:endParaRPr b="0" lang="ru-RU" sz="26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</a:pPr>
            <a:r>
              <a:rPr b="0" i="1" lang="ru-RU" sz="2600" spc="-1" strike="noStrike">
                <a:solidFill>
                  <a:schemeClr val="dk1"/>
                </a:solidFill>
                <a:latin typeface="Segoe UI"/>
              </a:rPr>
              <a:t>Заменяемость.</a:t>
            </a:r>
            <a:endParaRPr b="0" lang="ru-RU" sz="26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</a:pPr>
            <a:endParaRPr b="0" lang="ru-RU" sz="2400" spc="-1" strike="noStrike">
              <a:solidFill>
                <a:schemeClr val="dk1"/>
              </a:solidFill>
              <a:latin typeface="Segoe U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74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ru-RU" sz="4400" spc="-1" strike="noStrike">
                <a:solidFill>
                  <a:schemeClr val="lt1"/>
                </a:solidFill>
                <a:latin typeface="Segoe UI Light"/>
              </a:rPr>
              <a:t>Как работает многоуровневая модель на практике?</a:t>
            </a:r>
            <a:br>
              <a:rPr sz="4400"/>
            </a:br>
            <a:endParaRPr b="0" lang="ru-RU" sz="44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94" name="Скругленный прямоугольник 3"/>
          <p:cNvSpPr/>
          <p:nvPr/>
        </p:nvSpPr>
        <p:spPr>
          <a:xfrm>
            <a:off x="457200" y="2267640"/>
            <a:ext cx="3026160" cy="3977280"/>
          </a:xfrm>
          <a:prstGeom prst="roundRect">
            <a:avLst>
              <a:gd name="adj" fmla="val 16667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2200" spc="-1" strike="noStrike">
                <a:solidFill>
                  <a:schemeClr val="lt1"/>
                </a:solidFill>
                <a:latin typeface="Segoe UI"/>
              </a:rPr>
              <a:t>Разработчики закладывают </a:t>
            </a:r>
            <a:endParaRPr b="0" lang="ru-RU" sz="22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2200" spc="-1" strike="noStrike">
                <a:solidFill>
                  <a:schemeClr val="lt1"/>
                </a:solidFill>
                <a:latin typeface="Segoe UI"/>
              </a:rPr>
              <a:t>внутреннее качество</a:t>
            </a:r>
            <a:r>
              <a:rPr b="0" lang="ru-RU" sz="2200" spc="-1" strike="noStrike">
                <a:solidFill>
                  <a:schemeClr val="lt1"/>
                </a:solidFill>
                <a:latin typeface="Segoe UI"/>
              </a:rPr>
              <a:t> </a:t>
            </a:r>
            <a:endParaRPr b="0" lang="ru-RU" sz="22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r>
              <a:rPr b="0" lang="ru-RU" sz="2200" spc="-1" strike="noStrike">
                <a:solidFill>
                  <a:schemeClr val="lt1"/>
                </a:solidFill>
                <a:latin typeface="Segoe UI"/>
              </a:rPr>
              <a:t>(чистый код, хорошая архитектура, модульность).</a:t>
            </a:r>
            <a:endParaRPr b="0" lang="ru-RU" sz="2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5" name="Скругленный прямоугольник 4"/>
          <p:cNvSpPr/>
          <p:nvPr/>
        </p:nvSpPr>
        <p:spPr>
          <a:xfrm>
            <a:off x="8767440" y="2198880"/>
            <a:ext cx="3026160" cy="3977280"/>
          </a:xfrm>
          <a:prstGeom prst="roundRect">
            <a:avLst>
              <a:gd name="adj" fmla="val 16667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2200" spc="-1" strike="noStrike">
                <a:solidFill>
                  <a:schemeClr val="lt1"/>
                </a:solidFill>
                <a:latin typeface="Segoe UI"/>
              </a:rPr>
              <a:t>Что, в свою очередь, обеспечивает высокое </a:t>
            </a:r>
            <a:r>
              <a:rPr b="1" lang="ru-RU" sz="2200" spc="-1" strike="noStrike">
                <a:solidFill>
                  <a:schemeClr val="lt1"/>
                </a:solidFill>
                <a:latin typeface="Segoe UI"/>
              </a:rPr>
              <a:t>качество в использовании</a:t>
            </a:r>
            <a:r>
              <a:rPr b="0" lang="ru-RU" sz="2200" spc="-1" strike="noStrike">
                <a:solidFill>
                  <a:schemeClr val="lt1"/>
                </a:solidFill>
                <a:latin typeface="Segoe UI"/>
              </a:rPr>
              <a:t> </a:t>
            </a:r>
            <a:endParaRPr b="0" lang="ru-RU" sz="22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r>
              <a:rPr b="0" lang="ru-RU" sz="2200" spc="-1" strike="noStrike">
                <a:solidFill>
                  <a:schemeClr val="lt1"/>
                </a:solidFill>
                <a:latin typeface="Segoe UI"/>
              </a:rPr>
              <a:t>(пользователь эффективно, безопасно и с удовольствием решает свои задачи).</a:t>
            </a:r>
            <a:endParaRPr b="0" lang="ru-RU" sz="2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6" name="Скругленный прямоугольник 5"/>
          <p:cNvSpPr/>
          <p:nvPr/>
        </p:nvSpPr>
        <p:spPr>
          <a:xfrm>
            <a:off x="4612320" y="2233440"/>
            <a:ext cx="3026160" cy="3977280"/>
          </a:xfrm>
          <a:prstGeom prst="roundRect">
            <a:avLst>
              <a:gd name="adj" fmla="val 16667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2200" spc="-1" strike="noStrike">
                <a:solidFill>
                  <a:schemeClr val="lt1"/>
                </a:solidFill>
                <a:latin typeface="Segoe UI"/>
              </a:rPr>
              <a:t>Это приводит к хорошему </a:t>
            </a:r>
            <a:endParaRPr b="0" lang="ru-RU" sz="22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2200" spc="-1" strike="noStrike">
                <a:solidFill>
                  <a:schemeClr val="lt1"/>
                </a:solidFill>
                <a:latin typeface="Segoe UI"/>
              </a:rPr>
              <a:t>внешнему качеству</a:t>
            </a:r>
            <a:r>
              <a:rPr b="0" lang="ru-RU" sz="2200" spc="-1" strike="noStrike">
                <a:solidFill>
                  <a:schemeClr val="lt1"/>
                </a:solidFill>
                <a:latin typeface="Segoe UI"/>
              </a:rPr>
              <a:t> </a:t>
            </a:r>
            <a:endParaRPr b="0" lang="ru-RU" sz="22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r>
              <a:rPr b="0" lang="ru-RU" sz="2200" spc="-1" strike="noStrike">
                <a:solidFill>
                  <a:schemeClr val="lt1"/>
                </a:solidFill>
                <a:latin typeface="Segoe UI"/>
              </a:rPr>
              <a:t>(стабильная работа в тестах, высокая производительность, безопасность).</a:t>
            </a:r>
            <a:endParaRPr b="0" lang="ru-RU" sz="2200" spc="-1" strike="noStrike">
              <a:solidFill>
                <a:srgbClr val="000000"/>
              </a:solidFill>
              <a:latin typeface="Open Sans"/>
            </a:endParaRPr>
          </a:p>
        </p:txBody>
      </p:sp>
      <p:cxnSp>
        <p:nvCxnSpPr>
          <p:cNvPr id="97" name="Соединительная линия уступом 7"/>
          <p:cNvCxnSpPr>
            <a:stCxn id="94" idx="3"/>
            <a:endCxn id="96" idx="1"/>
          </p:cNvCxnSpPr>
          <p:nvPr/>
        </p:nvCxnSpPr>
        <p:spPr>
          <a:xfrm flipV="1">
            <a:off x="3483360" y="4222080"/>
            <a:ext cx="1129320" cy="34560"/>
          </a:xfrm>
          <a:prstGeom prst="bentConnector3">
            <a:avLst>
              <a:gd name="adj1" fmla="val 99394"/>
            </a:avLst>
          </a:prstGeom>
          <a:ln>
            <a:solidFill>
              <a:srgbClr val="000000"/>
            </a:solidFill>
            <a:tailEnd len="med" type="triangle" w="med"/>
          </a:ln>
        </p:spPr>
      </p:cxnSp>
      <p:cxnSp>
        <p:nvCxnSpPr>
          <p:cNvPr id="98" name="Соединительная линия уступом 10"/>
          <p:cNvCxnSpPr/>
          <p:nvPr/>
        </p:nvCxnSpPr>
        <p:spPr>
          <a:xfrm flipV="1">
            <a:off x="7638840" y="4256280"/>
            <a:ext cx="1128600" cy="34920"/>
          </a:xfrm>
          <a:prstGeom prst="bentConnector3">
            <a:avLst>
              <a:gd name="adj1" fmla="val 99425"/>
            </a:avLst>
          </a:prstGeom>
          <a:ln>
            <a:solidFill>
              <a:srgbClr val="000000"/>
            </a:solidFill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ru-RU" sz="4400" spc="-1" strike="noStrike">
                <a:solidFill>
                  <a:schemeClr val="lt1"/>
                </a:solidFill>
                <a:latin typeface="Segoe UI Light"/>
              </a:rPr>
              <a:t>Ключевые отличия ISO/IEC 25010 от ISO/IEC 9126</a:t>
            </a:r>
            <a:endParaRPr b="0" lang="ru-RU" sz="44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374760" y="1508760"/>
            <a:ext cx="11411280" cy="513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200" spc="-1" strike="noStrike">
                <a:solidFill>
                  <a:schemeClr val="dk1"/>
                </a:solidFill>
                <a:latin typeface="Segoe UI"/>
              </a:rPr>
              <a:t>ISO/IEC 25010 вводит принципиально новую двухуровневую архитектуру:</a:t>
            </a:r>
            <a:endParaRPr b="0" lang="ru-RU" sz="22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200" spc="-1" strike="noStrike">
                <a:solidFill>
                  <a:schemeClr val="dk1"/>
                </a:solidFill>
                <a:latin typeface="Segoe UI"/>
              </a:rPr>
              <a:t>Уровень 1: Качество в использовании</a:t>
            </a:r>
            <a:r>
              <a:rPr b="0" lang="ru-RU" sz="2200" spc="-1" strike="noStrike">
                <a:solidFill>
                  <a:schemeClr val="dk1"/>
                </a:solidFill>
                <a:latin typeface="Segoe UI"/>
              </a:rPr>
              <a:t> (5 характеристик) - пользовательский опыт</a:t>
            </a:r>
            <a:endParaRPr b="0" lang="ru-RU" sz="22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ru-RU" sz="24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200" spc="-1" strike="noStrike">
                <a:solidFill>
                  <a:schemeClr val="dk1"/>
                </a:solidFill>
                <a:latin typeface="Segoe UI"/>
              </a:rPr>
              <a:t>Уровень 2: Качество продукта</a:t>
            </a:r>
            <a:r>
              <a:rPr b="0" lang="ru-RU" sz="2200" spc="-1" strike="noStrike">
                <a:solidFill>
                  <a:schemeClr val="dk1"/>
                </a:solidFill>
                <a:latin typeface="Segoe UI"/>
              </a:rPr>
              <a:t> (8 характеристик) - технические свойства</a:t>
            </a:r>
            <a:endParaRPr b="0" lang="ru-RU" sz="22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ru-RU" sz="24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200" spc="-1" strike="noStrike">
                <a:solidFill>
                  <a:schemeClr val="dk1"/>
                </a:solidFill>
                <a:latin typeface="Segoe UI"/>
              </a:rPr>
              <a:t>Содержательные изменения:</a:t>
            </a:r>
            <a:endParaRPr b="0" lang="ru-RU" sz="22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200" spc="-1" strike="noStrike">
                <a:solidFill>
                  <a:schemeClr val="dk1"/>
                </a:solidFill>
                <a:latin typeface="Segoe UI"/>
              </a:rPr>
              <a:t>Выделены в основные характеристики:</a:t>
            </a:r>
            <a:r>
              <a:rPr b="0" lang="ru-RU" sz="2200" spc="-1" strike="noStrike">
                <a:solidFill>
                  <a:schemeClr val="dk1"/>
                </a:solidFill>
                <a:latin typeface="Segoe UI"/>
              </a:rPr>
              <a:t> Безопасность и Совместимость (в 9126 были подхарактеристиками)</a:t>
            </a:r>
            <a:endParaRPr b="0" lang="ru-RU" sz="22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200" spc="-1" strike="noStrike">
                <a:solidFill>
                  <a:schemeClr val="dk1"/>
                </a:solidFill>
                <a:latin typeface="Segoe UI"/>
              </a:rPr>
              <a:t>Добавлены новые:</a:t>
            </a:r>
            <a:r>
              <a:rPr b="0" lang="ru-RU" sz="2200" spc="-1" strike="noStrike">
                <a:solidFill>
                  <a:schemeClr val="dk1"/>
                </a:solidFill>
                <a:latin typeface="Segoe UI"/>
              </a:rPr>
              <a:t> Свобода от рисков (экономических, безопасности, экологических)</a:t>
            </a:r>
            <a:endParaRPr b="0" lang="ru-RU" sz="22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200" spc="-1" strike="noStrike">
                <a:solidFill>
                  <a:schemeClr val="dk1"/>
                </a:solidFill>
                <a:latin typeface="Segoe UI"/>
              </a:rPr>
              <a:t>Расширено:</a:t>
            </a:r>
            <a:r>
              <a:rPr b="0" lang="ru-RU" sz="2200" spc="-1" strike="noStrike">
                <a:solidFill>
                  <a:schemeClr val="dk1"/>
                </a:solidFill>
                <a:latin typeface="Segoe UI"/>
              </a:rPr>
              <a:t> Удовлетворенность (включает доверие, удовольствие, комфорт)</a:t>
            </a:r>
            <a:endParaRPr b="0" lang="ru-RU" sz="22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200" spc="-1" strike="noStrike">
                <a:solidFill>
                  <a:schemeClr val="dk1"/>
                </a:solidFill>
                <a:latin typeface="Segoe UI"/>
              </a:rPr>
              <a:t>Структурно:</a:t>
            </a:r>
            <a:r>
              <a:rPr b="0" lang="ru-RU" sz="2200" spc="-1" strike="noStrike">
                <a:solidFill>
                  <a:schemeClr val="dk1"/>
                </a:solidFill>
                <a:latin typeface="Segoe UI"/>
              </a:rPr>
              <a:t> Переход от плоского списка 6 характеристик к иерархической причинно-следственной модели</a:t>
            </a:r>
            <a:endParaRPr b="0" lang="ru-RU" sz="22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ru-RU" sz="2400" spc="-1" strike="noStrike">
              <a:solidFill>
                <a:schemeClr val="dk1"/>
              </a:solidFill>
              <a:latin typeface="Segoe U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ru-RU" sz="4400" spc="-1" strike="noStrike">
                <a:solidFill>
                  <a:schemeClr val="lt1"/>
                </a:solidFill>
                <a:latin typeface="Segoe UI Light"/>
              </a:rPr>
              <a:t>Почему качество ПО - это вызов XXI века</a:t>
            </a:r>
            <a:r>
              <a:rPr b="1" lang="en-US" sz="4400" spc="-1" strike="noStrike">
                <a:solidFill>
                  <a:schemeClr val="lt1"/>
                </a:solidFill>
                <a:latin typeface="Segoe UI Light"/>
              </a:rPr>
              <a:t>?</a:t>
            </a:r>
            <a:endParaRPr b="0" lang="ru-RU" sz="44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320040" y="1454040"/>
            <a:ext cx="11493720" cy="513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0" lang="ru-RU" sz="2000" spc="-1" strike="noStrike">
                <a:solidFill>
                  <a:srgbClr val="ff0000"/>
                </a:solidFill>
                <a:latin typeface="Segoe UI"/>
              </a:rPr>
              <a:t>В современном мире программное обеспечение является критически важным элементом практически любой отрасли. С ростом сложности и масштабов программных систем возрастает и актуальность системного подхода к оценке их качества. Отсутствие должного внимания к качеству ПО может привести к катастрофическим последствиям.</a:t>
            </a:r>
            <a:endParaRPr b="0" lang="ru-RU" sz="20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</a:pPr>
            <a:endParaRPr b="0" lang="ru-RU" sz="2000" spc="-1" strike="noStrike">
              <a:solidFill>
                <a:schemeClr val="dk1"/>
              </a:solidFill>
              <a:latin typeface="Segoe UI"/>
            </a:endParaRPr>
          </a:p>
          <a:p>
            <a:pPr marL="457200" indent="-457200" defTabSz="914400">
              <a:lnSpc>
                <a:spcPct val="100000"/>
              </a:lnSpc>
              <a:buClr>
                <a:srgbClr val="000000"/>
              </a:buClr>
              <a:buFont typeface="Segoe UI Light"/>
              <a:buAutoNum type="arabicPeriod"/>
            </a:pPr>
            <a:r>
              <a:rPr b="1" lang="ru-RU" sz="2000" spc="-1" strike="noStrike">
                <a:solidFill>
                  <a:schemeClr val="dk1"/>
                </a:solidFill>
                <a:latin typeface="Segoe UI"/>
              </a:rPr>
              <a:t>Рост сложности ПО</a:t>
            </a:r>
            <a:r>
              <a:rPr b="0" lang="ru-RU" sz="2000" spc="-1" strike="noStrike">
                <a:solidFill>
                  <a:schemeClr val="dk1"/>
                </a:solidFill>
                <a:latin typeface="Segoe UI"/>
              </a:rPr>
              <a:t> требует системного подхода к оценке качества, поскольку традиционные методы контроля уже не справляются с объемом и многогранностью современных систем.</a:t>
            </a:r>
            <a:endParaRPr b="0" lang="ru-RU" sz="20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</a:pPr>
            <a:endParaRPr b="0" lang="ru-RU" sz="2000" spc="-1" strike="noStrike">
              <a:solidFill>
                <a:schemeClr val="dk1"/>
              </a:solidFill>
              <a:latin typeface="Segoe UI"/>
            </a:endParaRPr>
          </a:p>
          <a:p>
            <a:pPr marL="457200" indent="-457200" defTabSz="914400">
              <a:lnSpc>
                <a:spcPct val="100000"/>
              </a:lnSpc>
              <a:buClr>
                <a:srgbClr val="000000"/>
              </a:buClr>
              <a:buFont typeface="Segoe UI Light"/>
              <a:buAutoNum type="arabicPeriod"/>
            </a:pPr>
            <a:r>
              <a:rPr b="1" lang="ru-RU" sz="2000" spc="-1" strike="noStrike">
                <a:solidFill>
                  <a:schemeClr val="dk1"/>
                </a:solidFill>
                <a:latin typeface="Segoe UI"/>
              </a:rPr>
              <a:t>Ошибки в ПО</a:t>
            </a:r>
            <a:r>
              <a:rPr b="0" lang="ru-RU" sz="2000" spc="-1" strike="noStrike">
                <a:solidFill>
                  <a:schemeClr val="dk1"/>
                </a:solidFill>
                <a:latin typeface="Segoe UI"/>
              </a:rPr>
              <a:t> приводят к миллиардам долларов убытков, потере репутации и, что самое главное, угрозам безопасности для пользователей и критически важной инфраструктуры.</a:t>
            </a:r>
            <a:endParaRPr b="0" lang="ru-RU" sz="20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</a:pPr>
            <a:endParaRPr b="0" lang="ru-RU" sz="2000" spc="-1" strike="noStrike">
              <a:solidFill>
                <a:schemeClr val="dk1"/>
              </a:solidFill>
              <a:latin typeface="Segoe UI"/>
            </a:endParaRPr>
          </a:p>
          <a:p>
            <a:pPr marL="457200" indent="-457200" defTabSz="914400">
              <a:lnSpc>
                <a:spcPct val="100000"/>
              </a:lnSpc>
              <a:buClr>
                <a:srgbClr val="000000"/>
              </a:buClr>
              <a:buFont typeface="Segoe UI Light"/>
              <a:buAutoNum type="arabicPeriod"/>
            </a:pPr>
            <a:r>
              <a:rPr b="1" lang="ru-RU" sz="2000" spc="-1" strike="noStrike">
                <a:solidFill>
                  <a:schemeClr val="dk1"/>
                </a:solidFill>
                <a:latin typeface="Segoe UI"/>
              </a:rPr>
              <a:t>Многоуровневая модель качества</a:t>
            </a:r>
            <a:r>
              <a:rPr b="0" lang="ru-RU" sz="2000" spc="-1" strike="noStrike">
                <a:solidFill>
                  <a:schemeClr val="dk1"/>
                </a:solidFill>
                <a:latin typeface="Segoe UI"/>
              </a:rPr>
              <a:t> помогает структурировать и управлять качеством, предоставляя комплексный фреймворк для его измерения, анализа и улучшения на всех этапах жизненного цикла.</a:t>
            </a:r>
            <a:endParaRPr b="0" lang="ru-RU" sz="2000" spc="-1" strike="noStrike">
              <a:solidFill>
                <a:schemeClr val="dk1"/>
              </a:solidFill>
              <a:latin typeface="Segoe U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ru-RU" sz="4400" spc="-1" strike="noStrike">
                <a:solidFill>
                  <a:schemeClr val="lt1"/>
                </a:solidFill>
                <a:latin typeface="Segoe UI Light"/>
              </a:rPr>
              <a:t>Определение</a:t>
            </a:r>
            <a:endParaRPr b="0" lang="ru-RU" sz="44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944856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ru-RU" sz="2100" spc="-1" strike="noStrike">
                <a:solidFill>
                  <a:schemeClr val="dk1"/>
                </a:solidFill>
                <a:latin typeface="Segoe UI"/>
              </a:rPr>
              <a:t>Многоуровневая модель качества программного обеспечения (ПО)</a:t>
            </a:r>
            <a:r>
              <a:rPr b="0" lang="ru-RU" sz="2100" spc="-1" strike="noStrike">
                <a:solidFill>
                  <a:schemeClr val="dk1"/>
                </a:solidFill>
                <a:latin typeface="Segoe UI"/>
              </a:rPr>
              <a:t> — это концепция, которая разбивает сложное понятие "качества" на иерархические уровни, чтобы его было легче оценивать, измерять и управлять им.</a:t>
            </a:r>
            <a:endParaRPr b="0" lang="ru-RU" sz="21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</a:pPr>
            <a:r>
              <a:rPr b="0" lang="ru-RU" sz="2100" spc="-1" strike="noStrike">
                <a:solidFill>
                  <a:schemeClr val="dk1"/>
                </a:solidFill>
                <a:latin typeface="Segoe UI"/>
              </a:rPr>
              <a:t>Наиболее известной и принятой в индустрии является модель, стандартизированная в </a:t>
            </a:r>
            <a:r>
              <a:rPr b="1" lang="ru-RU" sz="2100" spc="-1" strike="noStrike">
                <a:solidFill>
                  <a:schemeClr val="dk1"/>
                </a:solidFill>
                <a:latin typeface="Segoe UI"/>
              </a:rPr>
              <a:t>ISO/IEC 25010 (ранее ISO/IEC 9126)</a:t>
            </a:r>
            <a:r>
              <a:rPr b="0" lang="ru-RU" sz="2100" spc="-1" strike="noStrike">
                <a:solidFill>
                  <a:schemeClr val="dk1"/>
                </a:solidFill>
                <a:latin typeface="Segoe UI"/>
              </a:rPr>
              <a:t>. Она заменила устаревшую модель 9126 и является частью более широкого стандарта.</a:t>
            </a:r>
            <a:endParaRPr b="0" lang="ru-RU" sz="2100" spc="-1" strike="noStrike">
              <a:solidFill>
                <a:schemeClr val="dk1"/>
              </a:solidFill>
              <a:latin typeface="Segoe U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ru-RU" sz="4400" spc="-1" strike="noStrike">
                <a:solidFill>
                  <a:schemeClr val="lt1"/>
                </a:solidFill>
                <a:latin typeface="Segoe UI Light"/>
              </a:rPr>
              <a:t>ISO/IEC 9126</a:t>
            </a:r>
            <a:endParaRPr b="0" lang="ru-RU" sz="44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411480" y="2849400"/>
            <a:ext cx="11347200" cy="371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514440" indent="-514440" defTabSz="914400">
              <a:lnSpc>
                <a:spcPct val="100000"/>
              </a:lnSpc>
              <a:buClr>
                <a:srgbClr val="000000"/>
              </a:buClr>
              <a:buFont typeface="Segoe UI Light"/>
              <a:buAutoNum type="arabicPeriod"/>
            </a:pPr>
            <a:r>
              <a:rPr b="1" lang="ru-RU" sz="2000" spc="-1" strike="noStrike">
                <a:solidFill>
                  <a:schemeClr val="dk1"/>
                </a:solidFill>
                <a:latin typeface="Segoe UI"/>
              </a:rPr>
              <a:t>Функциональность. </a:t>
            </a:r>
            <a:r>
              <a:rPr b="0" lang="ru-RU" sz="2000" spc="-1" strike="noStrike">
                <a:solidFill>
                  <a:schemeClr val="dk1"/>
                </a:solidFill>
                <a:latin typeface="Segoe UI"/>
              </a:rPr>
              <a:t>Способность программного обеспечения предоставлять функции, удовлетворяющие явные и неявные потребности пользователей при заданных условиях.</a:t>
            </a:r>
            <a:endParaRPr b="0" lang="ru-RU" sz="2000" spc="-1" strike="noStrike">
              <a:solidFill>
                <a:schemeClr val="dk1"/>
              </a:solidFill>
              <a:latin typeface="Segoe UI"/>
            </a:endParaRPr>
          </a:p>
          <a:p>
            <a:pPr marL="514440" indent="-514440" defTabSz="914400">
              <a:lnSpc>
                <a:spcPct val="100000"/>
              </a:lnSpc>
              <a:buClr>
                <a:srgbClr val="000000"/>
              </a:buClr>
              <a:buFont typeface="Segoe UI Light"/>
              <a:buAutoNum type="arabicPeriod"/>
            </a:pPr>
            <a:r>
              <a:rPr b="1" lang="ru-RU" sz="2000" spc="-1" strike="noStrike">
                <a:solidFill>
                  <a:schemeClr val="dk1"/>
                </a:solidFill>
                <a:latin typeface="Segoe UI"/>
              </a:rPr>
              <a:t>Надежность. </a:t>
            </a:r>
            <a:r>
              <a:rPr b="0" lang="ru-RU" sz="2000" spc="-1" strike="noStrike">
                <a:solidFill>
                  <a:schemeClr val="dk1"/>
                </a:solidFill>
                <a:latin typeface="Segoe UI"/>
              </a:rPr>
              <a:t>Способность программного обеспечения поддерживать определенный уровень производительности при заданных условиях в течение заданного периода времени.</a:t>
            </a:r>
            <a:endParaRPr b="0" lang="ru-RU" sz="2000" spc="-1" strike="noStrike">
              <a:solidFill>
                <a:schemeClr val="dk1"/>
              </a:solidFill>
              <a:latin typeface="Segoe UI"/>
            </a:endParaRPr>
          </a:p>
          <a:p>
            <a:pPr marL="514440" indent="-514440" defTabSz="914400">
              <a:lnSpc>
                <a:spcPct val="100000"/>
              </a:lnSpc>
              <a:buClr>
                <a:srgbClr val="000000"/>
              </a:buClr>
              <a:buFont typeface="Segoe UI Light"/>
              <a:buAutoNum type="arabicPeriod"/>
            </a:pPr>
            <a:r>
              <a:rPr b="1" lang="ru-RU" sz="2000" spc="-1" strike="noStrike">
                <a:solidFill>
                  <a:schemeClr val="dk1"/>
                </a:solidFill>
                <a:latin typeface="Segoe UI"/>
              </a:rPr>
              <a:t>Удобство использования. </a:t>
            </a:r>
            <a:r>
              <a:rPr b="0" lang="ru-RU" sz="2000" spc="-1" strike="noStrike">
                <a:solidFill>
                  <a:schemeClr val="dk1"/>
                </a:solidFill>
                <a:latin typeface="Segoe UI"/>
              </a:rPr>
              <a:t>Усилия, необходимые для использования программного обеспечения, и оценка такого использования определенным или подразумеваемым кругом пользователей.</a:t>
            </a:r>
            <a:endParaRPr b="0" lang="ru-RU" sz="20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</a:pP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</a:pP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</a:pP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73" name="Скругленный прямоугольник 3"/>
          <p:cNvSpPr/>
          <p:nvPr/>
        </p:nvSpPr>
        <p:spPr>
          <a:xfrm>
            <a:off x="-155520" y="1440000"/>
            <a:ext cx="11495520" cy="1093680"/>
          </a:xfrm>
          <a:prstGeom prst="roundRect">
            <a:avLst>
              <a:gd name="adj" fmla="val 16667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marL="180000" defTabSz="914400">
              <a:lnSpc>
                <a:spcPct val="100000"/>
              </a:lnSpc>
            </a:pPr>
            <a:r>
              <a:rPr b="1" lang="ru-RU" sz="2400" spc="-1" strike="noStrike">
                <a:solidFill>
                  <a:schemeClr val="lt1"/>
                </a:solidFill>
                <a:latin typeface="Segoe UI"/>
              </a:rPr>
              <a:t>ISO/IEC 9126</a:t>
            </a:r>
            <a:r>
              <a:rPr b="0" lang="ru-RU" sz="2400" spc="-1" strike="noStrike">
                <a:solidFill>
                  <a:schemeClr val="lt1"/>
                </a:solidFill>
                <a:latin typeface="Segoe UI"/>
              </a:rPr>
              <a:t> — международный стандарт, определяющий модель качества программного обеспечения. Принят в 1991 году (пересмотрен в 2001).</a:t>
            </a:r>
            <a:endParaRPr b="0" lang="ru-RU" sz="24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ru-RU" sz="4400" spc="-1" strike="noStrike">
                <a:solidFill>
                  <a:schemeClr val="lt1"/>
                </a:solidFill>
                <a:latin typeface="Segoe UI Light"/>
              </a:rPr>
              <a:t>ISO/IEC 9126</a:t>
            </a:r>
            <a:endParaRPr b="0" lang="ru-RU" sz="44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530280" y="1591200"/>
            <a:ext cx="11173680" cy="4955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514440" indent="-514440" defTabSz="914400">
              <a:lnSpc>
                <a:spcPct val="100000"/>
              </a:lnSpc>
              <a:buClr>
                <a:srgbClr val="000000"/>
              </a:buClr>
              <a:buFont typeface="Segoe UI Light"/>
              <a:buAutoNum type="arabicPeriod" startAt="4"/>
            </a:pPr>
            <a:r>
              <a:rPr b="1" lang="ru-RU" sz="2800" spc="-1" strike="noStrike">
                <a:solidFill>
                  <a:schemeClr val="dk1"/>
                </a:solidFill>
                <a:latin typeface="Segoe UI"/>
              </a:rPr>
              <a:t>Эффективность. </a:t>
            </a: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Соотношение между уровнем производительности программного обеспечения и объемом используемых ресурсов при заданных условиях.</a:t>
            </a: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marL="514440" indent="-514440" defTabSz="914400">
              <a:lnSpc>
                <a:spcPct val="100000"/>
              </a:lnSpc>
              <a:buClr>
                <a:srgbClr val="000000"/>
              </a:buClr>
              <a:buFont typeface="Segoe UI Light"/>
              <a:buAutoNum type="arabicPeriod" startAt="4"/>
            </a:pPr>
            <a:r>
              <a:rPr b="1" lang="ru-RU" sz="2800" spc="-1" strike="noStrike">
                <a:solidFill>
                  <a:schemeClr val="dk1"/>
                </a:solidFill>
                <a:latin typeface="Segoe UI"/>
              </a:rPr>
              <a:t>Сопровождаемость. </a:t>
            </a: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Усилия, необходимые для внесения конкретных изменений (модификаций, улучшений или адаптации среды).</a:t>
            </a: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marL="514440" indent="-514440" defTabSz="914400">
              <a:lnSpc>
                <a:spcPct val="100000"/>
              </a:lnSpc>
              <a:buClr>
                <a:srgbClr val="000000"/>
              </a:buClr>
              <a:buFont typeface="Segoe UI Light"/>
              <a:buAutoNum type="arabicPeriod" startAt="4"/>
            </a:pPr>
            <a:r>
              <a:rPr b="1" lang="ru-RU" sz="2800" spc="-1" strike="noStrike">
                <a:solidFill>
                  <a:schemeClr val="dk1"/>
                </a:solidFill>
                <a:latin typeface="Segoe UI"/>
              </a:rPr>
              <a:t>Переносимость. </a:t>
            </a: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Способность программного обеспечения быть перенесенным из одной среды в другую.</a:t>
            </a: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ru-RU" sz="3200" spc="-1" strike="noStrike">
              <a:solidFill>
                <a:schemeClr val="dk1"/>
              </a:solidFill>
              <a:latin typeface="Segoe U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ru-RU" sz="4400" spc="-1" strike="noStrike">
                <a:solidFill>
                  <a:schemeClr val="lt1"/>
                </a:solidFill>
                <a:latin typeface="Segoe UI Light"/>
              </a:rPr>
              <a:t>Общая структура модели ISO/IEC 25010</a:t>
            </a:r>
            <a:endParaRPr b="0" lang="ru-RU" sz="44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68300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3200" spc="-1" strike="noStrike">
                <a:solidFill>
                  <a:schemeClr val="dk1"/>
                </a:solidFill>
                <a:latin typeface="Segoe UI"/>
              </a:rPr>
              <a:t>В модели два основных раздела (две перспективы качества):</a:t>
            </a:r>
            <a:endParaRPr b="0" lang="ru-RU" sz="32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ru-RU" sz="3600" spc="-1" strike="noStrike">
              <a:solidFill>
                <a:schemeClr val="dk1"/>
              </a:solidFill>
              <a:latin typeface="Segoe UI"/>
            </a:endParaRPr>
          </a:p>
          <a:p>
            <a:pPr marL="514440" indent="-514440" defTabSz="914400">
              <a:lnSpc>
                <a:spcPct val="100000"/>
              </a:lnSpc>
              <a:buClr>
                <a:srgbClr val="000000"/>
              </a:buClr>
              <a:buFont typeface="Segoe UI Light"/>
              <a:buAutoNum type="arabicPeriod"/>
              <a:tabLst>
                <a:tab algn="l" pos="0"/>
              </a:tabLst>
            </a:pPr>
            <a:r>
              <a:rPr b="1" lang="ru-RU" sz="3200" spc="-1" strike="noStrike">
                <a:solidFill>
                  <a:schemeClr val="dk1"/>
                </a:solidFill>
                <a:latin typeface="Segoe UI"/>
              </a:rPr>
              <a:t>Качество в использовании </a:t>
            </a:r>
            <a:endParaRPr b="0" lang="ru-RU" sz="3200" spc="-1" strike="noStrike">
              <a:solidFill>
                <a:schemeClr val="dk1"/>
              </a:solidFill>
              <a:latin typeface="Segoe UI"/>
            </a:endParaRPr>
          </a:p>
          <a:p>
            <a:pPr marL="514440" indent="-514440" defTabSz="914400">
              <a:lnSpc>
                <a:spcPct val="100000"/>
              </a:lnSpc>
              <a:buClr>
                <a:srgbClr val="000000"/>
              </a:buClr>
              <a:buFont typeface="Segoe UI Light"/>
              <a:buAutoNum type="arabicPeriod"/>
              <a:tabLst>
                <a:tab algn="l" pos="0"/>
              </a:tabLst>
            </a:pPr>
            <a:r>
              <a:rPr b="1" lang="ru-RU" sz="3200" spc="-1" strike="noStrike">
                <a:solidFill>
                  <a:schemeClr val="dk1"/>
                </a:solidFill>
                <a:latin typeface="Segoe UI"/>
              </a:rPr>
              <a:t>Внутреннее и внешнее качество программного продукта </a:t>
            </a:r>
            <a:endParaRPr b="0" lang="ru-RU" sz="32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ru-RU" sz="36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ru-RU" sz="36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78" name="Скругленный прямоугольник 3"/>
          <p:cNvSpPr/>
          <p:nvPr/>
        </p:nvSpPr>
        <p:spPr>
          <a:xfrm>
            <a:off x="-128160" y="5166360"/>
            <a:ext cx="11402280" cy="1009800"/>
          </a:xfrm>
          <a:prstGeom prst="roundRect">
            <a:avLst>
              <a:gd name="adj" fmla="val 16667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marL="180000" defTabSz="914400">
              <a:lnSpc>
                <a:spcPct val="100000"/>
              </a:lnSpc>
            </a:pPr>
            <a:r>
              <a:rPr b="0" lang="ru-RU" sz="2400" spc="-1" strike="noStrike">
                <a:solidFill>
                  <a:schemeClr val="lt1"/>
                </a:solidFill>
                <a:latin typeface="Segoe UI"/>
              </a:rPr>
              <a:t>Эти два раздела связаны: внутреннее и внешнее качество влияют на качество в использовании.</a:t>
            </a:r>
            <a:endParaRPr b="0" lang="ru-RU" sz="24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ru-RU" sz="4400" spc="-1" strike="noStrike">
                <a:solidFill>
                  <a:schemeClr val="lt1"/>
                </a:solidFill>
                <a:latin typeface="Segoe UI Light"/>
              </a:rPr>
              <a:t>Качество в использовании</a:t>
            </a:r>
            <a:endParaRPr b="0" lang="ru-RU" sz="44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320040" y="2880000"/>
            <a:ext cx="11585160" cy="324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6830" lnSpcReduction="10000"/>
          </a:bodyPr>
          <a:p>
            <a:pPr marL="514440" indent="-514440" defTabSz="914400">
              <a:lnSpc>
                <a:spcPct val="100000"/>
              </a:lnSpc>
              <a:buClr>
                <a:srgbClr val="000000"/>
              </a:buClr>
              <a:buFont typeface="Segoe UI Light"/>
              <a:buAutoNum type="arabicPeriod"/>
            </a:pPr>
            <a:r>
              <a:rPr b="1" lang="ru-RU" sz="2600" spc="-1" strike="noStrike">
                <a:solidFill>
                  <a:schemeClr val="dk1"/>
                </a:solidFill>
                <a:latin typeface="Segoe UI"/>
              </a:rPr>
              <a:t>Эффективность:</a:t>
            </a:r>
            <a:r>
              <a:rPr b="0" lang="ru-RU" sz="2600" spc="-1" strike="noStrike">
                <a:solidFill>
                  <a:schemeClr val="dk1"/>
                </a:solidFill>
                <a:latin typeface="Segoe UI"/>
              </a:rPr>
              <a:t> Может ли пользователь точно и полностью достичь своих целей? </a:t>
            </a:r>
            <a:endParaRPr b="0" lang="ru-RU" sz="2600" spc="-1" strike="noStrike">
              <a:solidFill>
                <a:schemeClr val="dk1"/>
              </a:solidFill>
              <a:latin typeface="Segoe UI"/>
            </a:endParaRPr>
          </a:p>
          <a:p>
            <a:pPr marL="514440" indent="-514440" defTabSz="914400">
              <a:lnSpc>
                <a:spcPct val="100000"/>
              </a:lnSpc>
              <a:buClr>
                <a:srgbClr val="000000"/>
              </a:buClr>
              <a:buFont typeface="Segoe UI Light"/>
              <a:buAutoNum type="arabicPeriod"/>
            </a:pPr>
            <a:r>
              <a:rPr b="1" lang="ru-RU" sz="2600" spc="-1" strike="noStrike">
                <a:solidFill>
                  <a:schemeClr val="dk1"/>
                </a:solidFill>
                <a:latin typeface="Segoe UI"/>
              </a:rPr>
              <a:t>Производительность:</a:t>
            </a:r>
            <a:r>
              <a:rPr b="0" lang="ru-RU" sz="2600" spc="-1" strike="noStrike">
                <a:solidFill>
                  <a:schemeClr val="dk1"/>
                </a:solidFill>
                <a:latin typeface="Segoe UI"/>
              </a:rPr>
              <a:t> Какие ресурсы (время, усилия, материалы) тратятся на достижение целей?</a:t>
            </a:r>
            <a:endParaRPr b="0" lang="ru-RU" sz="2600" spc="-1" strike="noStrike">
              <a:solidFill>
                <a:schemeClr val="dk1"/>
              </a:solidFill>
              <a:latin typeface="Segoe UI"/>
            </a:endParaRPr>
          </a:p>
          <a:p>
            <a:pPr marL="514440" indent="-514440" defTabSz="914400">
              <a:lnSpc>
                <a:spcPct val="100000"/>
              </a:lnSpc>
              <a:buClr>
                <a:srgbClr val="000000"/>
              </a:buClr>
              <a:buFont typeface="Segoe UI Light"/>
              <a:buAutoNum type="arabicPeriod"/>
            </a:pPr>
            <a:r>
              <a:rPr b="1" lang="ru-RU" sz="2600" spc="-1" strike="noStrike">
                <a:solidFill>
                  <a:schemeClr val="dk1"/>
                </a:solidFill>
                <a:latin typeface="Segoe UI"/>
              </a:rPr>
              <a:t>Удовлетворенность:</a:t>
            </a:r>
            <a:r>
              <a:rPr b="0" lang="ru-RU" sz="2600" spc="-1" strike="noStrike">
                <a:solidFill>
                  <a:schemeClr val="dk1"/>
                </a:solidFill>
                <a:latin typeface="Segoe UI"/>
              </a:rPr>
              <a:t> Насколько пользователю нравится использовать продукт?</a:t>
            </a:r>
            <a:endParaRPr b="0" lang="ru-RU" sz="2600" spc="-1" strike="noStrike">
              <a:solidFill>
                <a:schemeClr val="dk1"/>
              </a:solidFill>
              <a:latin typeface="Segoe UI"/>
            </a:endParaRPr>
          </a:p>
          <a:p>
            <a:pPr marL="540000" indent="0" defTabSz="914400">
              <a:lnSpc>
                <a:spcPct val="100000"/>
              </a:lnSpc>
              <a:buNone/>
            </a:pPr>
            <a:r>
              <a:rPr b="1" lang="ru-RU" sz="2600" spc="-1" strike="noStrike">
                <a:solidFill>
                  <a:schemeClr val="dk1"/>
                </a:solidFill>
                <a:latin typeface="Segoe UI"/>
              </a:rPr>
              <a:t>Полезность:</a:t>
            </a:r>
            <a:r>
              <a:rPr b="0" lang="ru-RU" sz="2600" spc="-1" strike="noStrike">
                <a:solidFill>
                  <a:schemeClr val="dk1"/>
                </a:solidFill>
                <a:latin typeface="Segoe UI"/>
              </a:rPr>
              <a:t> Решает ли продукт мои задачи?</a:t>
            </a:r>
            <a:endParaRPr b="0" lang="ru-RU" sz="2600" spc="-1" strike="noStrike">
              <a:solidFill>
                <a:schemeClr val="dk1"/>
              </a:solidFill>
              <a:latin typeface="Segoe UI"/>
            </a:endParaRPr>
          </a:p>
          <a:p>
            <a:pPr marL="540000" indent="0" defTabSz="914400">
              <a:lnSpc>
                <a:spcPct val="100000"/>
              </a:lnSpc>
              <a:buNone/>
            </a:pPr>
            <a:r>
              <a:rPr b="1" lang="ru-RU" sz="2600" spc="-1" strike="noStrike">
                <a:solidFill>
                  <a:schemeClr val="dk1"/>
                </a:solidFill>
                <a:latin typeface="Segoe UI"/>
              </a:rPr>
              <a:t>Доверие:</a:t>
            </a:r>
            <a:r>
              <a:rPr b="0" lang="ru-RU" sz="2600" spc="-1" strike="noStrike">
                <a:solidFill>
                  <a:schemeClr val="dk1"/>
                </a:solidFill>
                <a:latin typeface="Segoe UI"/>
              </a:rPr>
              <a:t> Верю ли я продукту (конфиденциальность, надежность)?</a:t>
            </a:r>
            <a:endParaRPr b="0" lang="ru-RU" sz="2600" spc="-1" strike="noStrike">
              <a:solidFill>
                <a:schemeClr val="dk1"/>
              </a:solidFill>
              <a:latin typeface="Segoe UI"/>
            </a:endParaRPr>
          </a:p>
          <a:p>
            <a:pPr marL="540000" indent="0" defTabSz="914400">
              <a:lnSpc>
                <a:spcPct val="100000"/>
              </a:lnSpc>
              <a:buNone/>
            </a:pPr>
            <a:r>
              <a:rPr b="1" lang="ru-RU" sz="2600" spc="-1" strike="noStrike">
                <a:solidFill>
                  <a:schemeClr val="dk1"/>
                </a:solidFill>
                <a:latin typeface="Segoe UI"/>
              </a:rPr>
              <a:t>Удовольствие:</a:t>
            </a:r>
            <a:r>
              <a:rPr b="0" lang="ru-RU" sz="2600" spc="-1" strike="noStrike">
                <a:solidFill>
                  <a:schemeClr val="dk1"/>
                </a:solidFill>
                <a:latin typeface="Segoe UI"/>
              </a:rPr>
              <a:t> Приятно ли его использовать (дизайн, UX)?</a:t>
            </a:r>
            <a:endParaRPr b="0" lang="ru-RU" sz="2600" spc="-1" strike="noStrike">
              <a:solidFill>
                <a:schemeClr val="dk1"/>
              </a:solidFill>
              <a:latin typeface="Segoe UI"/>
            </a:endParaRPr>
          </a:p>
          <a:p>
            <a:pPr marL="540000" indent="0" defTabSz="914400">
              <a:lnSpc>
                <a:spcPct val="100000"/>
              </a:lnSpc>
              <a:buNone/>
            </a:pPr>
            <a:r>
              <a:rPr b="1" lang="ru-RU" sz="2600" spc="-1" strike="noStrike">
                <a:solidFill>
                  <a:schemeClr val="dk1"/>
                </a:solidFill>
                <a:latin typeface="Segoe UI"/>
              </a:rPr>
              <a:t>Комфорт:</a:t>
            </a:r>
            <a:r>
              <a:rPr b="0" lang="ru-RU" sz="2600" spc="-1" strike="noStrike">
                <a:solidFill>
                  <a:schemeClr val="dk1"/>
                </a:solidFill>
                <a:latin typeface="Segoe UI"/>
              </a:rPr>
              <a:t> Нет ли дискомфорта при использовании?</a:t>
            </a:r>
            <a:endParaRPr b="0" lang="ru-RU" sz="26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</a:pP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</a:pP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</a:pP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81" name="Скругленный прямоугольник 3"/>
          <p:cNvSpPr/>
          <p:nvPr/>
        </p:nvSpPr>
        <p:spPr>
          <a:xfrm>
            <a:off x="-237600" y="1536120"/>
            <a:ext cx="11402280" cy="1170000"/>
          </a:xfrm>
          <a:prstGeom prst="roundRect">
            <a:avLst>
              <a:gd name="adj" fmla="val 16667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marL="180000" defTabSz="914400">
              <a:lnSpc>
                <a:spcPct val="100000"/>
              </a:lnSpc>
            </a:pPr>
            <a:r>
              <a:rPr b="0" lang="ru-RU" sz="2400" spc="-1" strike="noStrike">
                <a:solidFill>
                  <a:schemeClr val="lt1"/>
                </a:solidFill>
                <a:latin typeface="Segoe UI"/>
              </a:rPr>
              <a:t>Это </a:t>
            </a:r>
            <a:r>
              <a:rPr b="1" lang="ru-RU" sz="2400" spc="-1" strike="noStrike">
                <a:solidFill>
                  <a:schemeClr val="lt1"/>
                </a:solidFill>
                <a:latin typeface="Segoe UI"/>
              </a:rPr>
              <a:t>высший уровень</a:t>
            </a:r>
            <a:r>
              <a:rPr b="0" lang="ru-RU" sz="2400" spc="-1" strike="noStrike">
                <a:solidFill>
                  <a:schemeClr val="lt1"/>
                </a:solidFill>
                <a:latin typeface="Segoe UI"/>
              </a:rPr>
              <a:t> — качество, которое ощущает конечный пользователь в конкретных условиях эксплуатации. Оно измеряется не в коде, а в ходе реальной работы.</a:t>
            </a:r>
            <a:endParaRPr b="0" lang="ru-RU" sz="24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ru-RU" sz="4400" spc="-1" strike="noStrike">
                <a:solidFill>
                  <a:schemeClr val="lt1"/>
                </a:solidFill>
                <a:latin typeface="Segoe UI Light"/>
              </a:rPr>
              <a:t>Качество в использовании</a:t>
            </a:r>
            <a:endParaRPr b="0" lang="ru-RU" sz="44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374760" y="1825560"/>
            <a:ext cx="1131084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333"/>
          </a:bodyPr>
          <a:p>
            <a:pPr marL="514440" indent="-514440" defTabSz="914400">
              <a:lnSpc>
                <a:spcPct val="100000"/>
              </a:lnSpc>
              <a:buClr>
                <a:srgbClr val="000000"/>
              </a:buClr>
              <a:buFont typeface="Segoe UI Light"/>
              <a:buAutoNum type="arabicPeriod" startAt="4"/>
            </a:pPr>
            <a:r>
              <a:rPr b="1" lang="ru-RU" sz="2800" spc="-1" strike="noStrike">
                <a:solidFill>
                  <a:schemeClr val="dk1"/>
                </a:solidFill>
                <a:latin typeface="Segoe UI"/>
              </a:rPr>
              <a:t>Отсутствие рисков:</a:t>
            </a: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 Способность системы снижать потенциальные риски:</a:t>
            </a: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</a:pPr>
            <a:r>
              <a:rPr b="1" lang="ru-RU" sz="2800" spc="-1" strike="noStrike">
                <a:solidFill>
                  <a:schemeClr val="dk1"/>
                </a:solidFill>
                <a:latin typeface="Segoe UI"/>
              </a:rPr>
              <a:t>Экономические риски:</a:t>
            </a: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 Снижает ли ПО риски финансовых потерь?</a:t>
            </a: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</a:pPr>
            <a:r>
              <a:rPr b="1" lang="ru-RU" sz="2800" spc="-1" strike="noStrike">
                <a:solidFill>
                  <a:schemeClr val="dk1"/>
                </a:solidFill>
                <a:latin typeface="Segoe UI"/>
              </a:rPr>
              <a:t>Риски для здоровья и безопасности:</a:t>
            </a: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 Безопасно ли его использовать?</a:t>
            </a: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</a:pPr>
            <a:r>
              <a:rPr b="1" lang="ru-RU" sz="2800" spc="-1" strike="noStrike">
                <a:solidFill>
                  <a:schemeClr val="dk1"/>
                </a:solidFill>
                <a:latin typeface="Segoe UI"/>
              </a:rPr>
              <a:t>Риски для окружающей среды:</a:t>
            </a: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 Минимизирует ли вред для экологии?</a:t>
            </a: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marL="514440" indent="-514440" defTabSz="914400">
              <a:lnSpc>
                <a:spcPct val="100000"/>
              </a:lnSpc>
              <a:buClr>
                <a:srgbClr val="000000"/>
              </a:buClr>
              <a:buFont typeface="Segoe UI Light"/>
              <a:buAutoNum type="arabicPeriod" startAt="5"/>
              <a:tabLst>
                <a:tab algn="l" pos="0"/>
              </a:tabLst>
            </a:pPr>
            <a:r>
              <a:rPr b="1" lang="ru-RU" sz="2800" spc="-1" strike="noStrike">
                <a:solidFill>
                  <a:schemeClr val="dk1"/>
                </a:solidFill>
                <a:latin typeface="Segoe UI"/>
              </a:rPr>
              <a:t>Покрытие контекста:</a:t>
            </a: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 Насколько система может быть использована в различных контекстах (полнота, гибкость).</a:t>
            </a: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ru-RU" sz="4400" spc="-1" strike="noStrike">
                <a:solidFill>
                  <a:schemeClr val="lt1"/>
                </a:solidFill>
                <a:latin typeface="Segoe UI Light"/>
              </a:rPr>
              <a:t>Внутреннее и внешнее качество продукта</a:t>
            </a:r>
            <a:endParaRPr b="0" lang="ru-RU" sz="44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309600" y="2917080"/>
            <a:ext cx="11338200" cy="3542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800" spc="-1" strike="noStrike">
                <a:solidFill>
                  <a:schemeClr val="dk1"/>
                </a:solidFill>
                <a:latin typeface="Segoe UI"/>
              </a:rPr>
              <a:t>Внутреннее качество:</a:t>
            </a: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 Атрибуты, которые можно измерить на ранних этапах жизненного цикла (код, архитектура, документация) </a:t>
            </a:r>
            <a:r>
              <a:rPr b="1" lang="ru-RU" sz="2800" spc="-1" strike="noStrike">
                <a:solidFill>
                  <a:schemeClr val="dk1"/>
                </a:solidFill>
                <a:latin typeface="Segoe UI"/>
              </a:rPr>
              <a:t>без запуска программы</a:t>
            </a: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. (Например, сложность кода, комментированность, соблюдение стандартов).</a:t>
            </a: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800" spc="-1" strike="noStrike">
                <a:solidFill>
                  <a:schemeClr val="dk1"/>
                </a:solidFill>
                <a:latin typeface="Segoe UI"/>
              </a:rPr>
              <a:t>Внешнее качество:</a:t>
            </a: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 Атрибуты, которые проявляются при </a:t>
            </a:r>
            <a:r>
              <a:rPr b="1" lang="ru-RU" sz="2800" spc="-1" strike="noStrike">
                <a:solidFill>
                  <a:schemeClr val="dk1"/>
                </a:solidFill>
                <a:latin typeface="Segoe UI"/>
              </a:rPr>
              <a:t>исполнении программы</a:t>
            </a: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 в тестовом окружении. (Например, время отклика, частота сбоев).</a:t>
            </a: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86" name="Скругленный прямоугольник 4"/>
          <p:cNvSpPr/>
          <p:nvPr/>
        </p:nvSpPr>
        <p:spPr>
          <a:xfrm>
            <a:off x="-180000" y="1536120"/>
            <a:ext cx="11402280" cy="1170000"/>
          </a:xfrm>
          <a:prstGeom prst="roundRect">
            <a:avLst>
              <a:gd name="adj" fmla="val 16667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marL="180000" defTabSz="914400">
              <a:lnSpc>
                <a:spcPct val="100000"/>
              </a:lnSpc>
            </a:pPr>
            <a:r>
              <a:rPr b="0" lang="ru-RU" sz="2400" spc="-1" strike="noStrike">
                <a:solidFill>
                  <a:schemeClr val="lt1"/>
                </a:solidFill>
                <a:latin typeface="Segoe UI"/>
              </a:rPr>
              <a:t>Это </a:t>
            </a:r>
            <a:r>
              <a:rPr b="1" lang="ru-RU" sz="2400" spc="-1" strike="noStrike">
                <a:solidFill>
                  <a:schemeClr val="lt1"/>
                </a:solidFill>
                <a:latin typeface="Segoe UI"/>
              </a:rPr>
              <a:t>базовый уровень</a:t>
            </a:r>
            <a:r>
              <a:rPr b="0" lang="ru-RU" sz="2400" spc="-1" strike="noStrike">
                <a:solidFill>
                  <a:schemeClr val="lt1"/>
                </a:solidFill>
                <a:latin typeface="Segoe UI"/>
              </a:rPr>
              <a:t>, который обеспечивает достижение "Качества в использовании". Он описывает свойства самого ПО.</a:t>
            </a:r>
            <a:endParaRPr b="0" lang="ru-RU" sz="24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WelcomeDoc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 pitchFamily="0" charset="1"/>
        <a:ea typeface=""/>
        <a:cs typeface=""/>
      </a:majorFont>
      <a:minorFont>
        <a:latin typeface="Segoe U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WelcomeDoc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 pitchFamily="0" charset="1"/>
        <a:ea typeface=""/>
        <a:cs typeface=""/>
      </a:majorFont>
      <a:minorFont>
        <a:latin typeface="Segoe U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WelcomeDoc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 pitchFamily="0" charset="1"/>
        <a:ea typeface=""/>
        <a:cs typeface=""/>
      </a:majorFont>
      <a:minorFont>
        <a:latin typeface="Segoe U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WelcomeDoc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 pitchFamily="0" charset="1"/>
        <a:ea typeface=""/>
        <a:cs typeface=""/>
      </a:majorFont>
      <a:minorFont>
        <a:latin typeface="Segoe U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WelcomeDoc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 pitchFamily="0" charset="1"/>
        <a:ea typeface=""/>
        <a:cs typeface=""/>
      </a:majorFont>
      <a:minorFont>
        <a:latin typeface="Segoe U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WelcomeDoc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 pitchFamily="0" charset="1"/>
        <a:ea typeface=""/>
        <a:cs typeface=""/>
      </a:majorFont>
      <a:minorFont>
        <a:latin typeface="Segoe U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WelcomeDoc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 pitchFamily="0" charset="1"/>
        <a:ea typeface=""/>
        <a:cs typeface=""/>
      </a:majorFont>
      <a:minorFont>
        <a:latin typeface="Segoe U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WelcomeDoc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 pitchFamily="0" charset="1"/>
        <a:ea typeface=""/>
        <a:cs typeface=""/>
      </a:majorFont>
      <a:minorFont>
        <a:latin typeface="Segoe U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WelcomeDoc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 pitchFamily="0" charset="1"/>
        <a:ea typeface=""/>
        <a:cs typeface=""/>
      </a:majorFont>
      <a:minorFont>
        <a:latin typeface="Segoe U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WelcomeDoc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 pitchFamily="0" charset="1"/>
        <a:ea typeface=""/>
        <a:cs typeface=""/>
      </a:majorFont>
      <a:minorFont>
        <a:latin typeface="Segoe U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Добро пожаловать в PowerPoint!</Template>
  <TotalTime>3610</TotalTime>
  <Application>LibreOffice/7.6.7.2$Linux_X86_64 LibreOffice_project/60$Build-2</Application>
  <AppVersion>15.0000</AppVersion>
  <Words>371</Words>
  <Paragraphs>113</Paragraphs>
  <Company>SPecialiST RePack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2024-09-02T12:10:08Z</dcterms:created>
  <dc:creator>acer</dc:creator>
  <dc:description/>
  <dc:language>ru-RU</dc:language>
  <cp:lastModifiedBy/>
  <dcterms:modified xsi:type="dcterms:W3CDTF">2026-01-16T08:52:57Z</dcterms:modified>
  <cp:revision>59</cp:revision>
  <dc:subject/>
  <dc:title>Основные понятия автоматизированной обработки информации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ampaign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InternalTags">
    <vt:lpwstr/>
  </property>
  <property fmtid="{D5CDD505-2E9C-101B-9397-08002B2CF9AE}" pid="6" name="LocalizationTags">
    <vt:lpwstr/>
  </property>
  <property fmtid="{D5CDD505-2E9C-101B-9397-08002B2CF9AE}" pid="7" name="Notes">
    <vt:i4>2</vt:i4>
  </property>
  <property fmtid="{D5CDD505-2E9C-101B-9397-08002B2CF9AE}" pid="8" name="PresentationFormat">
    <vt:lpwstr>Широкоэкранный</vt:lpwstr>
  </property>
  <property fmtid="{D5CDD505-2E9C-101B-9397-08002B2CF9AE}" pid="9" name="ScenarioTags">
    <vt:lpwstr/>
  </property>
  <property fmtid="{D5CDD505-2E9C-101B-9397-08002B2CF9AE}" pid="10" name="Slides">
    <vt:i4>14</vt:i4>
  </property>
  <property fmtid="{D5CDD505-2E9C-101B-9397-08002B2CF9AE}" pid="11" name="_TemplateID">
    <vt:lpwstr>TC029239449991</vt:lpwstr>
  </property>
</Properties>
</file>